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59" r:id="rId4"/>
    <p:sldId id="261" r:id="rId5"/>
    <p:sldId id="263" r:id="rId6"/>
    <p:sldId id="262" r:id="rId7"/>
    <p:sldId id="264" r:id="rId8"/>
    <p:sldId id="265" r:id="rId9"/>
    <p:sldId id="266" r:id="rId10"/>
    <p:sldId id="267" r:id="rId11"/>
    <p:sldId id="268" r:id="rId12"/>
    <p:sldId id="269" r:id="rId13"/>
    <p:sldId id="270" r:id="rId14"/>
    <p:sldId id="271" r:id="rId15"/>
    <p:sldId id="272" r:id="rId16"/>
    <p:sldId id="276" r:id="rId17"/>
    <p:sldId id="275" r:id="rId18"/>
    <p:sldId id="256" r:id="rId19"/>
    <p:sldId id="260" r:id="rId20"/>
    <p:sldId id="277"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82AA"/>
    <a:srgbClr val="4EAEBE"/>
    <a:srgbClr val="262626"/>
    <a:srgbClr val="FF3300"/>
    <a:srgbClr val="2F384E"/>
    <a:srgbClr val="455373"/>
    <a:srgbClr val="006B8C"/>
    <a:srgbClr val="009DC1"/>
    <a:srgbClr val="009582"/>
    <a:srgbClr val="006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1758" y="7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a:noFill/>
            </a:ln>
          </c:spPr>
          <c:dPt>
            <c:idx val="0"/>
            <c:bubble3D val="0"/>
            <c:spPr>
              <a:solidFill>
                <a:srgbClr val="52C3CB"/>
              </a:solidFill>
              <a:ln w="19050">
                <a:noFill/>
              </a:ln>
              <a:effectLst/>
            </c:spPr>
            <c:extLst xmlns:c16r2="http://schemas.microsoft.com/office/drawing/2015/06/chart">
              <c:ext xmlns:c16="http://schemas.microsoft.com/office/drawing/2014/chart" uri="{C3380CC4-5D6E-409C-BE32-E72D297353CC}">
                <c16:uniqueId val="{00000001-A047-47D3-A557-ED3141F6625F}"/>
              </c:ext>
            </c:extLst>
          </c:dPt>
          <c:dPt>
            <c:idx val="1"/>
            <c:bubble3D val="0"/>
            <c:spPr>
              <a:solidFill>
                <a:schemeClr val="bg1">
                  <a:lumMod val="85000"/>
                </a:schemeClr>
              </a:solidFill>
              <a:ln w="19050">
                <a:noFill/>
              </a:ln>
              <a:effectLst/>
            </c:spPr>
            <c:extLst xmlns:c16r2="http://schemas.microsoft.com/office/drawing/2015/06/chart">
              <c:ext xmlns:c16="http://schemas.microsoft.com/office/drawing/2014/chart" uri="{C3380CC4-5D6E-409C-BE32-E72D297353CC}">
                <c16:uniqueId val="{00000003-56A0-4047-BD07-B31A400C23FF}"/>
              </c:ext>
            </c:extLst>
          </c:dPt>
          <c:cat>
            <c:strRef>
              <c:f>Sheet1!$A$2:$A$3</c:f>
              <c:strCache>
                <c:ptCount val="2"/>
                <c:pt idx="0">
                  <c:v>1st Qtr</c:v>
                </c:pt>
                <c:pt idx="1">
                  <c:v>2nd Qtr</c:v>
                </c:pt>
              </c:strCache>
            </c:strRef>
          </c:cat>
          <c:val>
            <c:numRef>
              <c:f>Sheet1!$B$2:$B$3</c:f>
              <c:numCache>
                <c:formatCode>General</c:formatCode>
                <c:ptCount val="2"/>
                <c:pt idx="0">
                  <c:v>3.2</c:v>
                </c:pt>
                <c:pt idx="1">
                  <c:v>4.5</c:v>
                </c:pt>
              </c:numCache>
            </c:numRef>
          </c:val>
          <c:extLst xmlns:c16r2="http://schemas.microsoft.com/office/drawing/2015/06/chart">
            <c:ext xmlns:c16="http://schemas.microsoft.com/office/drawing/2014/chart" uri="{C3380CC4-5D6E-409C-BE32-E72D297353CC}">
              <c16:uniqueId val="{00000000-A047-47D3-A557-ED3141F6625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a:ln>
              <a:noFill/>
            </a:ln>
          </c:spPr>
          <c:dPt>
            <c:idx val="0"/>
            <c:bubble3D val="0"/>
            <c:spPr>
              <a:solidFill>
                <a:srgbClr val="0187AD"/>
              </a:solidFill>
              <a:ln w="19050">
                <a:noFill/>
              </a:ln>
              <a:effectLst/>
            </c:spPr>
            <c:extLst xmlns:c16r2="http://schemas.microsoft.com/office/drawing/2015/06/chart">
              <c:ext xmlns:c16="http://schemas.microsoft.com/office/drawing/2014/chart" uri="{C3380CC4-5D6E-409C-BE32-E72D297353CC}">
                <c16:uniqueId val="{00000001-6A19-42D1-A476-EA414C851C42}"/>
              </c:ext>
            </c:extLst>
          </c:dPt>
          <c:dPt>
            <c:idx val="1"/>
            <c:bubble3D val="0"/>
            <c:spPr>
              <a:solidFill>
                <a:schemeClr val="bg1">
                  <a:lumMod val="85000"/>
                </a:schemeClr>
              </a:solidFill>
              <a:ln w="19050">
                <a:noFill/>
              </a:ln>
              <a:effectLst/>
            </c:spPr>
            <c:extLst xmlns:c16r2="http://schemas.microsoft.com/office/drawing/2015/06/chart">
              <c:ext xmlns:c16="http://schemas.microsoft.com/office/drawing/2014/chart" uri="{C3380CC4-5D6E-409C-BE32-E72D297353CC}">
                <c16:uniqueId val="{00000003-6A19-42D1-A476-EA414C851C42}"/>
              </c:ext>
            </c:extLst>
          </c:dPt>
          <c:cat>
            <c:strRef>
              <c:f>Sheet1!$A$2:$A$3</c:f>
              <c:strCache>
                <c:ptCount val="2"/>
                <c:pt idx="0">
                  <c:v>1st Qtr</c:v>
                </c:pt>
                <c:pt idx="1">
                  <c:v>2nd Qtr</c:v>
                </c:pt>
              </c:strCache>
            </c:strRef>
          </c:cat>
          <c:val>
            <c:numRef>
              <c:f>Sheet1!$B$2:$B$3</c:f>
              <c:numCache>
                <c:formatCode>General</c:formatCode>
                <c:ptCount val="2"/>
                <c:pt idx="0">
                  <c:v>3.2</c:v>
                </c:pt>
                <c:pt idx="1">
                  <c:v>3.2</c:v>
                </c:pt>
              </c:numCache>
            </c:numRef>
          </c:val>
          <c:extLst xmlns:c16r2="http://schemas.microsoft.com/office/drawing/2015/06/chart">
            <c:ext xmlns:c16="http://schemas.microsoft.com/office/drawing/2014/chart" uri="{C3380CC4-5D6E-409C-BE32-E72D297353CC}">
              <c16:uniqueId val="{00000004-6A19-42D1-A476-EA414C851C4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A1C3C-9E1D-42CD-B2B1-EB1A6046E032}" type="datetimeFigureOut">
              <a:rPr lang="en-US" smtClean="0"/>
              <a:t>4/30/2018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A265F-0D36-4904-8AD3-FB784E54670F}" type="slidenum">
              <a:rPr lang="en-US" smtClean="0"/>
              <a:t>‹#›</a:t>
            </a:fld>
            <a:endParaRPr lang="en-US"/>
          </a:p>
        </p:txBody>
      </p:sp>
    </p:spTree>
    <p:extLst>
      <p:ext uri="{BB962C8B-B14F-4D97-AF65-F5344CB8AC3E}">
        <p14:creationId xmlns:p14="http://schemas.microsoft.com/office/powerpoint/2010/main" val="145606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5A265F-0D36-4904-8AD3-FB784E54670F}" type="slidenum">
              <a:rPr lang="en-US" smtClean="0"/>
              <a:t>5</a:t>
            </a:fld>
            <a:endParaRPr lang="en-US"/>
          </a:p>
        </p:txBody>
      </p:sp>
    </p:spTree>
    <p:extLst>
      <p:ext uri="{BB962C8B-B14F-4D97-AF65-F5344CB8AC3E}">
        <p14:creationId xmlns:p14="http://schemas.microsoft.com/office/powerpoint/2010/main" val="267593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5A265F-0D36-4904-8AD3-FB784E54670F}" type="slidenum">
              <a:rPr lang="en-US" smtClean="0"/>
              <a:t>11</a:t>
            </a:fld>
            <a:endParaRPr lang="en-US"/>
          </a:p>
        </p:txBody>
      </p:sp>
    </p:spTree>
    <p:extLst>
      <p:ext uri="{BB962C8B-B14F-4D97-AF65-F5344CB8AC3E}">
        <p14:creationId xmlns:p14="http://schemas.microsoft.com/office/powerpoint/2010/main" val="207424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5A265F-0D36-4904-8AD3-FB784E54670F}" type="slidenum">
              <a:rPr lang="en-US" smtClean="0"/>
              <a:t>12</a:t>
            </a:fld>
            <a:endParaRPr lang="en-US"/>
          </a:p>
        </p:txBody>
      </p:sp>
    </p:spTree>
    <p:extLst>
      <p:ext uri="{BB962C8B-B14F-4D97-AF65-F5344CB8AC3E}">
        <p14:creationId xmlns:p14="http://schemas.microsoft.com/office/powerpoint/2010/main" val="1558283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5A265F-0D36-4904-8AD3-FB784E54670F}" type="slidenum">
              <a:rPr lang="en-US" smtClean="0"/>
              <a:t>13</a:t>
            </a:fld>
            <a:endParaRPr lang="en-US"/>
          </a:p>
        </p:txBody>
      </p:sp>
    </p:spTree>
    <p:extLst>
      <p:ext uri="{BB962C8B-B14F-4D97-AF65-F5344CB8AC3E}">
        <p14:creationId xmlns:p14="http://schemas.microsoft.com/office/powerpoint/2010/main" val="50317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5A265F-0D36-4904-8AD3-FB784E54670F}" type="slidenum">
              <a:rPr lang="en-US" smtClean="0"/>
              <a:t>14</a:t>
            </a:fld>
            <a:endParaRPr lang="en-US"/>
          </a:p>
        </p:txBody>
      </p:sp>
    </p:spTree>
    <p:extLst>
      <p:ext uri="{BB962C8B-B14F-4D97-AF65-F5344CB8AC3E}">
        <p14:creationId xmlns:p14="http://schemas.microsoft.com/office/powerpoint/2010/main" val="3697263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5A265F-0D36-4904-8AD3-FB784E54670F}" type="slidenum">
              <a:rPr lang="en-US" smtClean="0"/>
              <a:t>15</a:t>
            </a:fld>
            <a:endParaRPr lang="en-US"/>
          </a:p>
        </p:txBody>
      </p:sp>
    </p:spTree>
    <p:extLst>
      <p:ext uri="{BB962C8B-B14F-4D97-AF65-F5344CB8AC3E}">
        <p14:creationId xmlns:p14="http://schemas.microsoft.com/office/powerpoint/2010/main" val="3253322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A26BA8-03A8-4FCB-AE83-D276B847A050}"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4D7B2-8ADF-4994-9CF7-C9B6BA0AFDB6}" type="slidenum">
              <a:rPr lang="en-US" smtClean="0"/>
              <a:t>‹#›</a:t>
            </a:fld>
            <a:endParaRPr lang="en-US"/>
          </a:p>
        </p:txBody>
      </p:sp>
    </p:spTree>
    <p:extLst>
      <p:ext uri="{BB962C8B-B14F-4D97-AF65-F5344CB8AC3E}">
        <p14:creationId xmlns:p14="http://schemas.microsoft.com/office/powerpoint/2010/main" val="565897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26BA8-03A8-4FCB-AE83-D276B847A050}"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4D7B2-8ADF-4994-9CF7-C9B6BA0AFDB6}" type="slidenum">
              <a:rPr lang="en-US" smtClean="0"/>
              <a:t>‹#›</a:t>
            </a:fld>
            <a:endParaRPr lang="en-US"/>
          </a:p>
        </p:txBody>
      </p:sp>
    </p:spTree>
    <p:extLst>
      <p:ext uri="{BB962C8B-B14F-4D97-AF65-F5344CB8AC3E}">
        <p14:creationId xmlns:p14="http://schemas.microsoft.com/office/powerpoint/2010/main" val="1872607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26BA8-03A8-4FCB-AE83-D276B847A050}"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4D7B2-8ADF-4994-9CF7-C9B6BA0AFDB6}" type="slidenum">
              <a:rPr lang="en-US" smtClean="0"/>
              <a:t>‹#›</a:t>
            </a:fld>
            <a:endParaRPr lang="en-US"/>
          </a:p>
        </p:txBody>
      </p:sp>
    </p:spTree>
    <p:extLst>
      <p:ext uri="{BB962C8B-B14F-4D97-AF65-F5344CB8AC3E}">
        <p14:creationId xmlns:p14="http://schemas.microsoft.com/office/powerpoint/2010/main" val="84247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26BA8-03A8-4FCB-AE83-D276B847A050}"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4D7B2-8ADF-4994-9CF7-C9B6BA0AFDB6}" type="slidenum">
              <a:rPr lang="en-US" smtClean="0"/>
              <a:t>‹#›</a:t>
            </a:fld>
            <a:endParaRPr lang="en-US"/>
          </a:p>
        </p:txBody>
      </p:sp>
    </p:spTree>
    <p:extLst>
      <p:ext uri="{BB962C8B-B14F-4D97-AF65-F5344CB8AC3E}">
        <p14:creationId xmlns:p14="http://schemas.microsoft.com/office/powerpoint/2010/main" val="1411768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A26BA8-03A8-4FCB-AE83-D276B847A050}" type="datetimeFigureOut">
              <a:rPr lang="en-US" smtClean="0"/>
              <a:t>4/30/2018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4D7B2-8ADF-4994-9CF7-C9B6BA0AFDB6}" type="slidenum">
              <a:rPr lang="en-US" smtClean="0"/>
              <a:t>‹#›</a:t>
            </a:fld>
            <a:endParaRPr lang="en-US"/>
          </a:p>
        </p:txBody>
      </p:sp>
    </p:spTree>
    <p:extLst>
      <p:ext uri="{BB962C8B-B14F-4D97-AF65-F5344CB8AC3E}">
        <p14:creationId xmlns:p14="http://schemas.microsoft.com/office/powerpoint/2010/main" val="1397494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A26BA8-03A8-4FCB-AE83-D276B847A050}" type="datetimeFigureOut">
              <a:rPr lang="en-US" smtClean="0"/>
              <a:t>4/30/2018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4D7B2-8ADF-4994-9CF7-C9B6BA0AFDB6}" type="slidenum">
              <a:rPr lang="en-US" smtClean="0"/>
              <a:t>‹#›</a:t>
            </a:fld>
            <a:endParaRPr lang="en-US"/>
          </a:p>
        </p:txBody>
      </p:sp>
    </p:spTree>
    <p:extLst>
      <p:ext uri="{BB962C8B-B14F-4D97-AF65-F5344CB8AC3E}">
        <p14:creationId xmlns:p14="http://schemas.microsoft.com/office/powerpoint/2010/main" val="2919887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A26BA8-03A8-4FCB-AE83-D276B847A050}" type="datetimeFigureOut">
              <a:rPr lang="en-US" smtClean="0"/>
              <a:t>4/30/2018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A4D7B2-8ADF-4994-9CF7-C9B6BA0AFDB6}" type="slidenum">
              <a:rPr lang="en-US" smtClean="0"/>
              <a:t>‹#›</a:t>
            </a:fld>
            <a:endParaRPr lang="en-US"/>
          </a:p>
        </p:txBody>
      </p:sp>
    </p:spTree>
    <p:extLst>
      <p:ext uri="{BB962C8B-B14F-4D97-AF65-F5344CB8AC3E}">
        <p14:creationId xmlns:p14="http://schemas.microsoft.com/office/powerpoint/2010/main" val="4136826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A26BA8-03A8-4FCB-AE83-D276B847A050}" type="datetimeFigureOut">
              <a:rPr lang="en-US" smtClean="0"/>
              <a:t>4/30/2018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A4D7B2-8ADF-4994-9CF7-C9B6BA0AFDB6}" type="slidenum">
              <a:rPr lang="en-US" smtClean="0"/>
              <a:t>‹#›</a:t>
            </a:fld>
            <a:endParaRPr lang="en-US"/>
          </a:p>
        </p:txBody>
      </p:sp>
    </p:spTree>
    <p:extLst>
      <p:ext uri="{BB962C8B-B14F-4D97-AF65-F5344CB8AC3E}">
        <p14:creationId xmlns:p14="http://schemas.microsoft.com/office/powerpoint/2010/main" val="3791799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26BA8-03A8-4FCB-AE83-D276B847A050}" type="datetimeFigureOut">
              <a:rPr lang="en-US" smtClean="0"/>
              <a:t>4/30/2018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A4D7B2-8ADF-4994-9CF7-C9B6BA0AFDB6}" type="slidenum">
              <a:rPr lang="en-US" smtClean="0"/>
              <a:t>‹#›</a:t>
            </a:fld>
            <a:endParaRPr lang="en-US"/>
          </a:p>
        </p:txBody>
      </p:sp>
    </p:spTree>
    <p:extLst>
      <p:ext uri="{BB962C8B-B14F-4D97-AF65-F5344CB8AC3E}">
        <p14:creationId xmlns:p14="http://schemas.microsoft.com/office/powerpoint/2010/main" val="3392753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A26BA8-03A8-4FCB-AE83-D276B847A050}" type="datetimeFigureOut">
              <a:rPr lang="en-US" smtClean="0"/>
              <a:t>4/30/2018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4D7B2-8ADF-4994-9CF7-C9B6BA0AFDB6}" type="slidenum">
              <a:rPr lang="en-US" smtClean="0"/>
              <a:t>‹#›</a:t>
            </a:fld>
            <a:endParaRPr lang="en-US"/>
          </a:p>
        </p:txBody>
      </p:sp>
    </p:spTree>
    <p:extLst>
      <p:ext uri="{BB962C8B-B14F-4D97-AF65-F5344CB8AC3E}">
        <p14:creationId xmlns:p14="http://schemas.microsoft.com/office/powerpoint/2010/main" val="146008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A26BA8-03A8-4FCB-AE83-D276B847A050}" type="datetimeFigureOut">
              <a:rPr lang="en-US" smtClean="0"/>
              <a:t>4/30/2018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4D7B2-8ADF-4994-9CF7-C9B6BA0AFDB6}" type="slidenum">
              <a:rPr lang="en-US" smtClean="0"/>
              <a:t>‹#›</a:t>
            </a:fld>
            <a:endParaRPr lang="en-US"/>
          </a:p>
        </p:txBody>
      </p:sp>
    </p:spTree>
    <p:extLst>
      <p:ext uri="{BB962C8B-B14F-4D97-AF65-F5344CB8AC3E}">
        <p14:creationId xmlns:p14="http://schemas.microsoft.com/office/powerpoint/2010/main" val="4272878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26BA8-03A8-4FCB-AE83-D276B847A050}" type="datetimeFigureOut">
              <a:rPr lang="en-US" smtClean="0"/>
              <a:t>4/30/2018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4D7B2-8ADF-4994-9CF7-C9B6BA0AFDB6}" type="slidenum">
              <a:rPr lang="en-US" smtClean="0"/>
              <a:t>‹#›</a:t>
            </a:fld>
            <a:endParaRPr lang="en-US"/>
          </a:p>
        </p:txBody>
      </p:sp>
    </p:spTree>
    <p:extLst>
      <p:ext uri="{BB962C8B-B14F-4D97-AF65-F5344CB8AC3E}">
        <p14:creationId xmlns:p14="http://schemas.microsoft.com/office/powerpoint/2010/main" val="2215619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3.sv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7.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forbes.com/sites/kaviguppta/2016/06/30/5-roles-that-will-power-21st-century-human-resources-departments/#1ef64b4c51c2"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View on skyscrapers and Lake Michigan in Chicago"/>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9576" r="158" b="21994"/>
          <a:stretch/>
        </p:blipFill>
        <p:spPr bwMode="auto">
          <a:xfrm>
            <a:off x="8626" y="1311215"/>
            <a:ext cx="12163246" cy="45633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A6B69CA-8B53-4F99-A5E9-B55E78371A44}"/>
              </a:ext>
            </a:extLst>
          </p:cNvPr>
          <p:cNvSpPr txBox="1"/>
          <p:nvPr/>
        </p:nvSpPr>
        <p:spPr>
          <a:xfrm>
            <a:off x="159657" y="6197600"/>
            <a:ext cx="6275649" cy="307777"/>
          </a:xfrm>
          <a:prstGeom prst="rect">
            <a:avLst/>
          </a:prstGeom>
          <a:noFill/>
        </p:spPr>
        <p:txBody>
          <a:bodyPr wrap="square" rtlCol="0">
            <a:spAutoFit/>
          </a:bodyPr>
          <a:lstStyle/>
          <a:p>
            <a:r>
              <a:rPr lang="en-IN" sz="1400" spc="300" dirty="0" err="1">
                <a:solidFill>
                  <a:schemeClr val="bg2">
                    <a:lumMod val="50000"/>
                  </a:schemeClr>
                </a:solidFill>
                <a:latin typeface="Nexa Light" panose="02000000000000000000" pitchFamily="50" charset="0"/>
              </a:rPr>
              <a:t>Dr.</a:t>
            </a:r>
            <a:r>
              <a:rPr lang="en-IN" sz="1400" spc="300" dirty="0">
                <a:solidFill>
                  <a:schemeClr val="bg2">
                    <a:lumMod val="50000"/>
                  </a:schemeClr>
                </a:solidFill>
                <a:latin typeface="Nexa Light" panose="02000000000000000000" pitchFamily="50" charset="0"/>
              </a:rPr>
              <a:t> Md. </a:t>
            </a:r>
            <a:r>
              <a:rPr lang="en-IN" sz="1400" spc="300" dirty="0" err="1">
                <a:solidFill>
                  <a:schemeClr val="bg2">
                    <a:lumMod val="50000"/>
                  </a:schemeClr>
                </a:solidFill>
                <a:latin typeface="Nexa Light" panose="02000000000000000000" pitchFamily="50" charset="0"/>
              </a:rPr>
              <a:t>Sabur</a:t>
            </a:r>
            <a:r>
              <a:rPr lang="en-IN" sz="1400" spc="300" dirty="0">
                <a:solidFill>
                  <a:schemeClr val="bg2">
                    <a:lumMod val="50000"/>
                  </a:schemeClr>
                </a:solidFill>
                <a:latin typeface="Nexa Light" panose="02000000000000000000" pitchFamily="50" charset="0"/>
              </a:rPr>
              <a:t> Khan, Chairman, Daffodil Family</a:t>
            </a:r>
            <a:endParaRPr lang="en-IN" sz="1100" spc="300" dirty="0">
              <a:solidFill>
                <a:schemeClr val="bg2">
                  <a:lumMod val="50000"/>
                </a:schemeClr>
              </a:solidFill>
              <a:latin typeface="Nexa Light" panose="02000000000000000000" pitchFamily="50" charset="0"/>
            </a:endParaRPr>
          </a:p>
        </p:txBody>
      </p:sp>
      <p:sp>
        <p:nvSpPr>
          <p:cNvPr id="6" name="TextBox 5">
            <a:extLst>
              <a:ext uri="{FF2B5EF4-FFF2-40B4-BE49-F238E27FC236}">
                <a16:creationId xmlns:a16="http://schemas.microsoft.com/office/drawing/2014/main" xmlns="" id="{68947F5C-9DD6-4CB8-9272-B03726496391}"/>
              </a:ext>
            </a:extLst>
          </p:cNvPr>
          <p:cNvSpPr txBox="1"/>
          <p:nvPr/>
        </p:nvSpPr>
        <p:spPr>
          <a:xfrm>
            <a:off x="10174514" y="6282238"/>
            <a:ext cx="2017486" cy="307777"/>
          </a:xfrm>
          <a:prstGeom prst="rect">
            <a:avLst/>
          </a:prstGeom>
          <a:noFill/>
        </p:spPr>
        <p:txBody>
          <a:bodyPr wrap="square" rtlCol="0">
            <a:spAutoFit/>
          </a:bodyPr>
          <a:lstStyle/>
          <a:p>
            <a:pPr algn="r"/>
            <a:r>
              <a:rPr lang="en-IN" sz="1400" spc="300" dirty="0">
                <a:solidFill>
                  <a:schemeClr val="bg2">
                    <a:lumMod val="50000"/>
                  </a:schemeClr>
                </a:solidFill>
                <a:latin typeface="Nexa Light" panose="02000000000000000000" pitchFamily="50" charset="0"/>
              </a:rPr>
              <a:t>30/04/2018</a:t>
            </a:r>
            <a:endParaRPr lang="en-IN" sz="1100" spc="300" dirty="0">
              <a:solidFill>
                <a:schemeClr val="bg2">
                  <a:lumMod val="50000"/>
                </a:schemeClr>
              </a:solidFill>
              <a:latin typeface="Nexa Light" panose="02000000000000000000" pitchFamily="50" charset="0"/>
            </a:endParaRPr>
          </a:p>
        </p:txBody>
      </p:sp>
      <p:sp>
        <p:nvSpPr>
          <p:cNvPr id="8" name="TextBox 7">
            <a:extLst>
              <a:ext uri="{FF2B5EF4-FFF2-40B4-BE49-F238E27FC236}">
                <a16:creationId xmlns:a16="http://schemas.microsoft.com/office/drawing/2014/main" xmlns="" id="{649740F3-7B2A-4B1D-807D-CEA75160B214}"/>
              </a:ext>
            </a:extLst>
          </p:cNvPr>
          <p:cNvSpPr txBox="1"/>
          <p:nvPr/>
        </p:nvSpPr>
        <p:spPr>
          <a:xfrm>
            <a:off x="7962181" y="522232"/>
            <a:ext cx="4209692" cy="276999"/>
          </a:xfrm>
          <a:prstGeom prst="rect">
            <a:avLst/>
          </a:prstGeom>
          <a:noFill/>
        </p:spPr>
        <p:txBody>
          <a:bodyPr wrap="square" rtlCol="0">
            <a:spAutoFit/>
          </a:bodyPr>
          <a:lstStyle/>
          <a:p>
            <a:pPr algn="r"/>
            <a:r>
              <a:rPr lang="en-IN" sz="1200" spc="600" dirty="0">
                <a:solidFill>
                  <a:schemeClr val="bg2">
                    <a:lumMod val="50000"/>
                  </a:schemeClr>
                </a:solidFill>
                <a:latin typeface="Nexa Light" panose="02000000000000000000" pitchFamily="50" charset="0"/>
              </a:rPr>
              <a:t>Venue: </a:t>
            </a:r>
            <a:r>
              <a:rPr lang="en-IN" sz="1200" spc="600" dirty="0" smtClean="0">
                <a:solidFill>
                  <a:schemeClr val="bg2">
                    <a:lumMod val="50000"/>
                  </a:schemeClr>
                </a:solidFill>
                <a:latin typeface="Nexa Light" panose="02000000000000000000" pitchFamily="50" charset="0"/>
              </a:rPr>
              <a:t>Auditorium 71, </a:t>
            </a:r>
            <a:r>
              <a:rPr lang="en-IN" sz="1200" spc="600" dirty="0">
                <a:solidFill>
                  <a:schemeClr val="bg2">
                    <a:lumMod val="50000"/>
                  </a:schemeClr>
                </a:solidFill>
                <a:latin typeface="Nexa Light" panose="02000000000000000000" pitchFamily="50" charset="0"/>
              </a:rPr>
              <a:t>DIU</a:t>
            </a:r>
          </a:p>
        </p:txBody>
      </p:sp>
      <p:sp>
        <p:nvSpPr>
          <p:cNvPr id="10" name="Rectangle 9">
            <a:extLst>
              <a:ext uri="{FF2B5EF4-FFF2-40B4-BE49-F238E27FC236}">
                <a16:creationId xmlns:a16="http://schemas.microsoft.com/office/drawing/2014/main" xmlns="" id="{BA980129-4E8E-4F08-90B6-EF9E5C16DD1E}"/>
              </a:ext>
            </a:extLst>
          </p:cNvPr>
          <p:cNvSpPr/>
          <p:nvPr/>
        </p:nvSpPr>
        <p:spPr>
          <a:xfrm>
            <a:off x="8626" y="1311215"/>
            <a:ext cx="12192000" cy="4572001"/>
          </a:xfrm>
          <a:prstGeom prst="rect">
            <a:avLst/>
          </a:prstGeom>
          <a:solidFill>
            <a:srgbClr val="1E1181">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xmlns="" id="{CFABCD4A-9443-4AB5-B49D-49F8730BB290}"/>
              </a:ext>
            </a:extLst>
          </p:cNvPr>
          <p:cNvSpPr/>
          <p:nvPr/>
        </p:nvSpPr>
        <p:spPr>
          <a:xfrm>
            <a:off x="8418285" y="849867"/>
            <a:ext cx="1364343" cy="105150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xmlns="" id="{EAAFDF03-1C4B-4FAF-9DAF-DEE70C5C5A56}"/>
              </a:ext>
            </a:extLst>
          </p:cNvPr>
          <p:cNvSpPr txBox="1"/>
          <p:nvPr/>
        </p:nvSpPr>
        <p:spPr>
          <a:xfrm>
            <a:off x="1997222" y="2117879"/>
            <a:ext cx="10401165" cy="907941"/>
          </a:xfrm>
          <a:prstGeom prst="rect">
            <a:avLst/>
          </a:prstGeom>
          <a:noFill/>
        </p:spPr>
        <p:txBody>
          <a:bodyPr wrap="square" rtlCol="0">
            <a:spAutoFit/>
          </a:bodyPr>
          <a:lstStyle/>
          <a:p>
            <a:r>
              <a:rPr lang="en-IN" sz="5200" spc="600" dirty="0">
                <a:solidFill>
                  <a:schemeClr val="bg1"/>
                </a:solidFill>
                <a:latin typeface="Nexa Light" panose="02000000000000000000" pitchFamily="50" charset="0"/>
              </a:rPr>
              <a:t>HR TRENDS &amp; PRACTICES</a:t>
            </a:r>
          </a:p>
        </p:txBody>
      </p:sp>
      <p:sp>
        <p:nvSpPr>
          <p:cNvPr id="2" name="TextBox 1"/>
          <p:cNvSpPr txBox="1"/>
          <p:nvPr/>
        </p:nvSpPr>
        <p:spPr>
          <a:xfrm>
            <a:off x="4940574" y="2872996"/>
            <a:ext cx="5667554" cy="369332"/>
          </a:xfrm>
          <a:prstGeom prst="rect">
            <a:avLst/>
          </a:prstGeom>
          <a:noFill/>
        </p:spPr>
        <p:txBody>
          <a:bodyPr wrap="square" rtlCol="0">
            <a:spAutoFit/>
          </a:bodyPr>
          <a:lstStyle/>
          <a:p>
            <a:pPr algn="r"/>
            <a:r>
              <a:rPr lang="en-US" spc="600" dirty="0">
                <a:solidFill>
                  <a:schemeClr val="bg1"/>
                </a:solidFill>
                <a:latin typeface="Nexa Light" panose="02000000000000000000"/>
              </a:rPr>
              <a:t>In 21</a:t>
            </a:r>
            <a:r>
              <a:rPr lang="en-US" spc="600" baseline="30000" dirty="0">
                <a:solidFill>
                  <a:schemeClr val="bg1"/>
                </a:solidFill>
                <a:latin typeface="Nexa Light" panose="02000000000000000000"/>
              </a:rPr>
              <a:t>st</a:t>
            </a:r>
            <a:r>
              <a:rPr lang="en-US" spc="600" dirty="0">
                <a:solidFill>
                  <a:schemeClr val="bg1"/>
                </a:solidFill>
                <a:latin typeface="Nexa Light" panose="02000000000000000000"/>
              </a:rPr>
              <a:t> Century</a:t>
            </a:r>
          </a:p>
        </p:txBody>
      </p:sp>
      <p:pic>
        <p:nvPicPr>
          <p:cNvPr id="1030" name="Picture 6" descr="Image result for daffodil gro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527" y="195002"/>
            <a:ext cx="3131390" cy="101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38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3"/>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098" name="Picture 2" descr="Accounting, Report, Financial, Business, Paper, Graph"/>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3960"/>
                    </a14:imgEffect>
                  </a14:imgLayer>
                </a14:imgProps>
              </a:ext>
              <a:ext uri="{28A0092B-C50C-407E-A947-70E740481C1C}">
                <a14:useLocalDpi xmlns:a14="http://schemas.microsoft.com/office/drawing/2010/main" val="0"/>
              </a:ext>
            </a:extLst>
          </a:blip>
          <a:srcRect/>
          <a:stretch>
            <a:fillRect/>
          </a:stretch>
        </p:blipFill>
        <p:spPr bwMode="auto">
          <a:xfrm>
            <a:off x="5816008" y="-1"/>
            <a:ext cx="637599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16008" y="0"/>
            <a:ext cx="701750" cy="6858000"/>
          </a:xfrm>
          <a:prstGeom prst="rect">
            <a:avLst/>
          </a:prstGeom>
          <a:solidFill>
            <a:srgbClr val="00206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65814"/>
            <a:ext cx="5816008" cy="769441"/>
          </a:xfrm>
          <a:prstGeom prst="rect">
            <a:avLst/>
          </a:prstGeom>
          <a:noFill/>
        </p:spPr>
        <p:txBody>
          <a:bodyPr wrap="square" rtlCol="0">
            <a:spAutoFit/>
          </a:bodyPr>
          <a:lstStyle/>
          <a:p>
            <a:pPr algn="ctr"/>
            <a:r>
              <a:rPr lang="en-US" sz="4400" dirty="0">
                <a:solidFill>
                  <a:schemeClr val="bg1"/>
                </a:solidFill>
                <a:latin typeface="Nexa Bold"/>
              </a:rPr>
              <a:t>Accountability</a:t>
            </a:r>
          </a:p>
        </p:txBody>
      </p:sp>
      <p:sp>
        <p:nvSpPr>
          <p:cNvPr id="4" name="TextBox 3"/>
          <p:cNvSpPr txBox="1"/>
          <p:nvPr/>
        </p:nvSpPr>
        <p:spPr>
          <a:xfrm>
            <a:off x="691116" y="1637414"/>
            <a:ext cx="4486941" cy="3139321"/>
          </a:xfrm>
          <a:prstGeom prst="rect">
            <a:avLst/>
          </a:prstGeom>
          <a:noFill/>
        </p:spPr>
        <p:txBody>
          <a:bodyPr wrap="square" rtlCol="0">
            <a:spAutoFit/>
          </a:bodyPr>
          <a:lstStyle/>
          <a:p>
            <a:pPr algn="just"/>
            <a:r>
              <a:rPr lang="en-US" dirty="0">
                <a:solidFill>
                  <a:schemeClr val="bg1"/>
                </a:solidFill>
                <a:latin typeface="Nexa Light"/>
              </a:rPr>
              <a:t>Human Resources Managers need to work for employee engagement which means to ensure that they have competence, commitment and contribution.</a:t>
            </a:r>
          </a:p>
          <a:p>
            <a:pPr algn="just"/>
            <a:endParaRPr lang="en-US" dirty="0">
              <a:solidFill>
                <a:schemeClr val="bg1"/>
              </a:solidFill>
              <a:latin typeface="Nexa Light"/>
            </a:endParaRPr>
          </a:p>
          <a:p>
            <a:pPr algn="just"/>
            <a:r>
              <a:rPr lang="en-US" dirty="0">
                <a:solidFill>
                  <a:schemeClr val="bg1"/>
                </a:solidFill>
                <a:latin typeface="Nexa Light"/>
              </a:rPr>
              <a:t>Ensure that the invest done on employees gets proper return by properly tracking their works, driving them systematically and maintaining proper discipline by guiding line managers/supervisors.</a:t>
            </a:r>
          </a:p>
        </p:txBody>
      </p:sp>
    </p:spTree>
    <p:extLst>
      <p:ext uri="{BB962C8B-B14F-4D97-AF65-F5344CB8AC3E}">
        <p14:creationId xmlns:p14="http://schemas.microsoft.com/office/powerpoint/2010/main" val="5252504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124" name="Picture 4" descr="Paper, Document, Composition, Notebook, Writing, Diary"/>
          <p:cNvPicPr>
            <a:picLocks noChangeAspect="1" noChangeArrowheads="1"/>
          </p:cNvPicPr>
          <p:nvPr/>
        </p:nvPicPr>
        <p:blipFill rotWithShape="1">
          <a:blip r:embed="rId3">
            <a:extLst>
              <a:ext uri="{28A0092B-C50C-407E-A947-70E740481C1C}">
                <a14:useLocalDpi xmlns:a14="http://schemas.microsoft.com/office/drawing/2010/main" val="0"/>
              </a:ext>
            </a:extLst>
          </a:blip>
          <a:srcRect l="8798" r="25660"/>
          <a:stretch/>
        </p:blipFill>
        <p:spPr bwMode="auto">
          <a:xfrm>
            <a:off x="5901264" y="0"/>
            <a:ext cx="6290736"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01264" y="0"/>
            <a:ext cx="594427" cy="6858000"/>
          </a:xfrm>
          <a:prstGeom prst="rect">
            <a:avLst/>
          </a:prstGeom>
          <a:solidFill>
            <a:srgbClr val="00206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257187"/>
            <a:ext cx="5901263" cy="769441"/>
          </a:xfrm>
          <a:prstGeom prst="rect">
            <a:avLst/>
          </a:prstGeom>
          <a:noFill/>
        </p:spPr>
        <p:txBody>
          <a:bodyPr wrap="square" rtlCol="0">
            <a:spAutoFit/>
          </a:bodyPr>
          <a:lstStyle/>
          <a:p>
            <a:pPr algn="ctr"/>
            <a:r>
              <a:rPr lang="en-US" sz="4400" dirty="0">
                <a:solidFill>
                  <a:schemeClr val="bg1"/>
                </a:solidFill>
                <a:latin typeface="Nexa Bold"/>
              </a:rPr>
              <a:t>Documentation</a:t>
            </a:r>
          </a:p>
        </p:txBody>
      </p:sp>
      <p:sp>
        <p:nvSpPr>
          <p:cNvPr id="5" name="TextBox 4"/>
          <p:cNvSpPr txBox="1"/>
          <p:nvPr/>
        </p:nvSpPr>
        <p:spPr>
          <a:xfrm>
            <a:off x="630731" y="1637414"/>
            <a:ext cx="4486941" cy="2585323"/>
          </a:xfrm>
          <a:prstGeom prst="rect">
            <a:avLst/>
          </a:prstGeom>
          <a:noFill/>
        </p:spPr>
        <p:txBody>
          <a:bodyPr wrap="square" rtlCol="0">
            <a:spAutoFit/>
          </a:bodyPr>
          <a:lstStyle/>
          <a:p>
            <a:pPr algn="just"/>
            <a:r>
              <a:rPr lang="en-US" dirty="0">
                <a:solidFill>
                  <a:schemeClr val="bg1"/>
                </a:solidFill>
                <a:latin typeface="Nexa Light"/>
              </a:rPr>
              <a:t>Human Resources Management requires a lot of documentation. From creating necessary approval document to different forms, policies, procedure design, process flow etc. are part and parcel of Today’s HR Management.  To say it more clearly, every process of HR must have documentation and should be included in the HR Policy Manual.</a:t>
            </a:r>
          </a:p>
        </p:txBody>
      </p:sp>
    </p:spTree>
    <p:extLst>
      <p:ext uri="{BB962C8B-B14F-4D97-AF65-F5344CB8AC3E}">
        <p14:creationId xmlns:p14="http://schemas.microsoft.com/office/powerpoint/2010/main" val="1313221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6" name="Picture 2" descr="Time, Businessman, Tablet, Gears, Organization"/>
          <p:cNvPicPr>
            <a:picLocks noChangeAspect="1" noChangeArrowheads="1"/>
          </p:cNvPicPr>
          <p:nvPr/>
        </p:nvPicPr>
        <p:blipFill rotWithShape="1">
          <a:blip r:embed="rId3">
            <a:extLst>
              <a:ext uri="{28A0092B-C50C-407E-A947-70E740481C1C}">
                <a14:useLocalDpi xmlns:a14="http://schemas.microsoft.com/office/drawing/2010/main" val="0"/>
              </a:ext>
            </a:extLst>
          </a:blip>
          <a:srcRect l="45213" r="6588" b="251"/>
          <a:stretch/>
        </p:blipFill>
        <p:spPr bwMode="auto">
          <a:xfrm>
            <a:off x="5901264" y="0"/>
            <a:ext cx="6290736"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01264" y="0"/>
            <a:ext cx="594427" cy="6858000"/>
          </a:xfrm>
          <a:prstGeom prst="rect">
            <a:avLst/>
          </a:prstGeom>
          <a:solidFill>
            <a:srgbClr val="00206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257187"/>
            <a:ext cx="5901263" cy="769441"/>
          </a:xfrm>
          <a:prstGeom prst="rect">
            <a:avLst/>
          </a:prstGeom>
          <a:noFill/>
        </p:spPr>
        <p:txBody>
          <a:bodyPr wrap="square" rtlCol="0">
            <a:spAutoFit/>
          </a:bodyPr>
          <a:lstStyle/>
          <a:p>
            <a:pPr algn="ctr"/>
            <a:r>
              <a:rPr lang="en-US" sz="4400" dirty="0">
                <a:solidFill>
                  <a:schemeClr val="bg1"/>
                </a:solidFill>
                <a:latin typeface="Nexa Bold"/>
              </a:rPr>
              <a:t>Automation</a:t>
            </a:r>
          </a:p>
        </p:txBody>
      </p:sp>
      <p:sp>
        <p:nvSpPr>
          <p:cNvPr id="5" name="TextBox 4"/>
          <p:cNvSpPr txBox="1"/>
          <p:nvPr/>
        </p:nvSpPr>
        <p:spPr>
          <a:xfrm>
            <a:off x="630731" y="1637414"/>
            <a:ext cx="4486941" cy="2031325"/>
          </a:xfrm>
          <a:prstGeom prst="rect">
            <a:avLst/>
          </a:prstGeom>
          <a:noFill/>
        </p:spPr>
        <p:txBody>
          <a:bodyPr wrap="square" rtlCol="0">
            <a:spAutoFit/>
          </a:bodyPr>
          <a:lstStyle/>
          <a:p>
            <a:pPr algn="just"/>
            <a:r>
              <a:rPr lang="en-US" dirty="0">
                <a:solidFill>
                  <a:schemeClr val="bg1"/>
                </a:solidFill>
                <a:latin typeface="Nexa Light"/>
              </a:rPr>
              <a:t>HR processes can sometimes be lengthy and involves a lot of Human Resources. Therefore, modern HR is adapting technology and process automation to minimize the time required for each process and the involvement of Human Resources in most clerical level activities.</a:t>
            </a:r>
          </a:p>
        </p:txBody>
      </p:sp>
    </p:spTree>
    <p:extLst>
      <p:ext uri="{BB962C8B-B14F-4D97-AF65-F5344CB8AC3E}">
        <p14:creationId xmlns:p14="http://schemas.microsoft.com/office/powerpoint/2010/main" val="1976605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050" name="Picture 2" descr="Paper, Business, Document, Composition, Office"/>
          <p:cNvPicPr>
            <a:picLocks noChangeAspect="1" noChangeArrowheads="1"/>
          </p:cNvPicPr>
          <p:nvPr/>
        </p:nvPicPr>
        <p:blipFill rotWithShape="1">
          <a:blip r:embed="rId3">
            <a:extLst>
              <a:ext uri="{28A0092B-C50C-407E-A947-70E740481C1C}">
                <a14:useLocalDpi xmlns:a14="http://schemas.microsoft.com/office/drawing/2010/main" val="0"/>
              </a:ext>
            </a:extLst>
          </a:blip>
          <a:srcRect l="23804" t="126" r="15513" b="-126"/>
          <a:stretch/>
        </p:blipFill>
        <p:spPr bwMode="auto">
          <a:xfrm>
            <a:off x="5814204" y="0"/>
            <a:ext cx="6377795" cy="68642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14204" y="0"/>
            <a:ext cx="594427" cy="6858000"/>
          </a:xfrm>
          <a:prstGeom prst="rect">
            <a:avLst/>
          </a:prstGeom>
          <a:solidFill>
            <a:srgbClr val="00206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257187"/>
            <a:ext cx="5814203" cy="769441"/>
          </a:xfrm>
          <a:prstGeom prst="rect">
            <a:avLst/>
          </a:prstGeom>
          <a:noFill/>
        </p:spPr>
        <p:txBody>
          <a:bodyPr wrap="square" rtlCol="0">
            <a:spAutoFit/>
          </a:bodyPr>
          <a:lstStyle/>
          <a:p>
            <a:pPr algn="ctr"/>
            <a:r>
              <a:rPr lang="en-US" sz="4400" dirty="0">
                <a:solidFill>
                  <a:schemeClr val="bg1"/>
                </a:solidFill>
                <a:latin typeface="Nexa Bold"/>
              </a:rPr>
              <a:t>Data Analysis</a:t>
            </a:r>
          </a:p>
        </p:txBody>
      </p:sp>
      <p:sp>
        <p:nvSpPr>
          <p:cNvPr id="5" name="TextBox 4"/>
          <p:cNvSpPr txBox="1"/>
          <p:nvPr/>
        </p:nvSpPr>
        <p:spPr>
          <a:xfrm>
            <a:off x="630731" y="1637414"/>
            <a:ext cx="4486941" cy="3139321"/>
          </a:xfrm>
          <a:prstGeom prst="rect">
            <a:avLst/>
          </a:prstGeom>
          <a:noFill/>
        </p:spPr>
        <p:txBody>
          <a:bodyPr wrap="square" rtlCol="0">
            <a:spAutoFit/>
          </a:bodyPr>
          <a:lstStyle/>
          <a:p>
            <a:pPr algn="just"/>
            <a:r>
              <a:rPr lang="en-US" dirty="0">
                <a:solidFill>
                  <a:schemeClr val="bg1"/>
                </a:solidFill>
                <a:latin typeface="Nexa Light"/>
              </a:rPr>
              <a:t>Today’s HR Management requires data analysis to take decisions so that the accuracy of those decisions increase. With technology it is possible to tap into a lot of data related to the employees of an organization. It can be related to organizational growth, employee growth, employee performance, financial statements, employee behavior, customer/stakeholder’s feedback, market trends, global aspects and trends etc.</a:t>
            </a:r>
          </a:p>
        </p:txBody>
      </p:sp>
    </p:spTree>
    <p:extLst>
      <p:ext uri="{BB962C8B-B14F-4D97-AF65-F5344CB8AC3E}">
        <p14:creationId xmlns:p14="http://schemas.microsoft.com/office/powerpoint/2010/main" val="991180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074" name="Picture 2" descr="Chess, Figure, Game, Play, Board, Chessboard, Strategy"/>
          <p:cNvPicPr>
            <a:picLocks noChangeAspect="1" noChangeArrowheads="1"/>
          </p:cNvPicPr>
          <p:nvPr/>
        </p:nvPicPr>
        <p:blipFill rotWithShape="1">
          <a:blip r:embed="rId3">
            <a:extLst>
              <a:ext uri="{28A0092B-C50C-407E-A947-70E740481C1C}">
                <a14:useLocalDpi xmlns:a14="http://schemas.microsoft.com/office/drawing/2010/main" val="0"/>
              </a:ext>
            </a:extLst>
          </a:blip>
          <a:srcRect l="17226" t="-130" r="20318" b="130"/>
          <a:stretch/>
        </p:blipFill>
        <p:spPr bwMode="auto">
          <a:xfrm>
            <a:off x="5779364" y="12800"/>
            <a:ext cx="6412636" cy="6845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79363" y="12800"/>
            <a:ext cx="594427" cy="6858000"/>
          </a:xfrm>
          <a:prstGeom prst="rect">
            <a:avLst/>
          </a:prstGeom>
          <a:solidFill>
            <a:srgbClr val="00206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257187"/>
            <a:ext cx="5779361" cy="769441"/>
          </a:xfrm>
          <a:prstGeom prst="rect">
            <a:avLst/>
          </a:prstGeom>
          <a:noFill/>
        </p:spPr>
        <p:txBody>
          <a:bodyPr wrap="square" rtlCol="0">
            <a:spAutoFit/>
          </a:bodyPr>
          <a:lstStyle/>
          <a:p>
            <a:pPr algn="ctr"/>
            <a:r>
              <a:rPr lang="en-US" sz="4400" dirty="0">
                <a:solidFill>
                  <a:schemeClr val="bg1"/>
                </a:solidFill>
                <a:latin typeface="Nexa Bold"/>
              </a:rPr>
              <a:t>Strategy</a:t>
            </a:r>
          </a:p>
        </p:txBody>
      </p:sp>
      <p:sp>
        <p:nvSpPr>
          <p:cNvPr id="5" name="TextBox 4"/>
          <p:cNvSpPr txBox="1"/>
          <p:nvPr/>
        </p:nvSpPr>
        <p:spPr>
          <a:xfrm>
            <a:off x="630731" y="1637414"/>
            <a:ext cx="4486941" cy="1754326"/>
          </a:xfrm>
          <a:prstGeom prst="rect">
            <a:avLst/>
          </a:prstGeom>
          <a:noFill/>
        </p:spPr>
        <p:txBody>
          <a:bodyPr wrap="square" rtlCol="0">
            <a:spAutoFit/>
          </a:bodyPr>
          <a:lstStyle/>
          <a:p>
            <a:pPr algn="just"/>
            <a:r>
              <a:rPr lang="en-US" dirty="0">
                <a:solidFill>
                  <a:schemeClr val="bg1"/>
                </a:solidFill>
                <a:latin typeface="Nexa Light"/>
              </a:rPr>
              <a:t>Strategic HR is the combination of performance culture and Measurement &amp; Evaluation of leadership development, performance management, talent management, employee engagement, and succession planning.</a:t>
            </a:r>
          </a:p>
        </p:txBody>
      </p:sp>
      <p:sp>
        <p:nvSpPr>
          <p:cNvPr id="2" name="Isosceles Triangle 1"/>
          <p:cNvSpPr/>
          <p:nvPr/>
        </p:nvSpPr>
        <p:spPr>
          <a:xfrm>
            <a:off x="630731" y="3674853"/>
            <a:ext cx="4486940" cy="59522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HR Strategy</a:t>
            </a:r>
          </a:p>
        </p:txBody>
      </p:sp>
      <p:sp>
        <p:nvSpPr>
          <p:cNvPr id="6" name="Rounded Rectangle 5"/>
          <p:cNvSpPr/>
          <p:nvPr/>
        </p:nvSpPr>
        <p:spPr>
          <a:xfrm>
            <a:off x="630731" y="4313210"/>
            <a:ext cx="2233239" cy="284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Performance Culture</a:t>
            </a:r>
          </a:p>
        </p:txBody>
      </p:sp>
      <p:sp>
        <p:nvSpPr>
          <p:cNvPr id="8" name="Rounded Rectangle 7"/>
          <p:cNvSpPr/>
          <p:nvPr/>
        </p:nvSpPr>
        <p:spPr>
          <a:xfrm>
            <a:off x="2884432" y="4313210"/>
            <a:ext cx="2233239" cy="284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Measure and Evaluate</a:t>
            </a:r>
          </a:p>
        </p:txBody>
      </p:sp>
      <p:sp>
        <p:nvSpPr>
          <p:cNvPr id="7" name="Rounded Rectangle 6"/>
          <p:cNvSpPr/>
          <p:nvPr/>
        </p:nvSpPr>
        <p:spPr>
          <a:xfrm>
            <a:off x="630731" y="4649639"/>
            <a:ext cx="732243" cy="1526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Leadership Development</a:t>
            </a:r>
          </a:p>
        </p:txBody>
      </p:sp>
      <p:sp>
        <p:nvSpPr>
          <p:cNvPr id="10" name="Rounded Rectangle 9"/>
          <p:cNvSpPr/>
          <p:nvPr/>
        </p:nvSpPr>
        <p:spPr>
          <a:xfrm>
            <a:off x="1556689" y="4641015"/>
            <a:ext cx="732243" cy="1526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Performance Management</a:t>
            </a:r>
          </a:p>
        </p:txBody>
      </p:sp>
      <p:sp>
        <p:nvSpPr>
          <p:cNvPr id="11" name="Rounded Rectangle 10"/>
          <p:cNvSpPr/>
          <p:nvPr/>
        </p:nvSpPr>
        <p:spPr>
          <a:xfrm>
            <a:off x="2508078" y="4641015"/>
            <a:ext cx="732243" cy="1526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Talent Management</a:t>
            </a:r>
          </a:p>
        </p:txBody>
      </p:sp>
      <p:sp>
        <p:nvSpPr>
          <p:cNvPr id="12" name="Rounded Rectangle 11"/>
          <p:cNvSpPr/>
          <p:nvPr/>
        </p:nvSpPr>
        <p:spPr>
          <a:xfrm>
            <a:off x="3461622" y="4641014"/>
            <a:ext cx="732243" cy="1526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Employee Engagement</a:t>
            </a:r>
          </a:p>
        </p:txBody>
      </p:sp>
      <p:sp>
        <p:nvSpPr>
          <p:cNvPr id="13" name="Rounded Rectangle 12"/>
          <p:cNvSpPr/>
          <p:nvPr/>
        </p:nvSpPr>
        <p:spPr>
          <a:xfrm>
            <a:off x="4385428" y="4649639"/>
            <a:ext cx="732243" cy="1526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Succession Planning</a:t>
            </a:r>
          </a:p>
        </p:txBody>
      </p:sp>
      <p:sp>
        <p:nvSpPr>
          <p:cNvPr id="9" name="TextBox 8"/>
          <p:cNvSpPr txBox="1"/>
          <p:nvPr/>
        </p:nvSpPr>
        <p:spPr>
          <a:xfrm>
            <a:off x="1686161" y="6211022"/>
            <a:ext cx="2376076" cy="369332"/>
          </a:xfrm>
          <a:prstGeom prst="rect">
            <a:avLst/>
          </a:prstGeom>
          <a:noFill/>
        </p:spPr>
        <p:txBody>
          <a:bodyPr wrap="square" rtlCol="0">
            <a:spAutoFit/>
          </a:bodyPr>
          <a:lstStyle/>
          <a:p>
            <a:pPr algn="ctr"/>
            <a:r>
              <a:rPr lang="en-US" dirty="0">
                <a:solidFill>
                  <a:srgbClr val="00B0F0"/>
                </a:solidFill>
              </a:rPr>
              <a:t>Source: </a:t>
            </a:r>
            <a:r>
              <a:rPr lang="en-US" dirty="0" err="1">
                <a:solidFill>
                  <a:srgbClr val="00B0F0"/>
                </a:solidFill>
              </a:rPr>
              <a:t>Aspector</a:t>
            </a:r>
            <a:r>
              <a:rPr lang="en-US" dirty="0">
                <a:solidFill>
                  <a:srgbClr val="00B0F0"/>
                </a:solidFill>
              </a:rPr>
              <a:t> A/S</a:t>
            </a:r>
          </a:p>
        </p:txBody>
      </p:sp>
    </p:spTree>
    <p:extLst>
      <p:ext uri="{BB962C8B-B14F-4D97-AF65-F5344CB8AC3E}">
        <p14:creationId xmlns:p14="http://schemas.microsoft.com/office/powerpoint/2010/main" val="345709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ppt_y</p:attrName>
                                        </p:attrNameLst>
                                      </p:cBhvr>
                                      <p:tavLst>
                                        <p:tav tm="0">
                                          <p:val>
                                            <p:strVal val="#ppt_y+#ppt_h*1.125000"/>
                                          </p:val>
                                        </p:tav>
                                        <p:tav tm="100000">
                                          <p:val>
                                            <p:strVal val="#ppt_y"/>
                                          </p:val>
                                        </p:tav>
                                      </p:tavLst>
                                    </p:anim>
                                    <p:animEffect transition="in" filter="wipe(up)">
                                      <p:cBhvr>
                                        <p:cTn id="24" dur="500"/>
                                        <p:tgtEl>
                                          <p:spTgt spid="7"/>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p:tgtEl>
                                          <p:spTgt spid="12"/>
                                        </p:tgtEl>
                                        <p:attrNameLst>
                                          <p:attrName>ppt_y</p:attrName>
                                        </p:attrNameLst>
                                      </p:cBhvr>
                                      <p:tavLst>
                                        <p:tav tm="0">
                                          <p:val>
                                            <p:strVal val="#ppt_y+#ppt_h*1.125000"/>
                                          </p:val>
                                        </p:tav>
                                        <p:tav tm="100000">
                                          <p:val>
                                            <p:strVal val="#ppt_y"/>
                                          </p:val>
                                        </p:tav>
                                      </p:tavLst>
                                    </p:anim>
                                    <p:animEffect transition="in" filter="wipe(up)">
                                      <p:cBhvr>
                                        <p:cTn id="36" dur="500"/>
                                        <p:tgtEl>
                                          <p:spTgt spid="12"/>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ppt_y</p:attrName>
                                        </p:attrNameLst>
                                      </p:cBhvr>
                                      <p:tavLst>
                                        <p:tav tm="0">
                                          <p:val>
                                            <p:strVal val="#ppt_y+#ppt_h*1.125000"/>
                                          </p:val>
                                        </p:tav>
                                        <p:tav tm="100000">
                                          <p:val>
                                            <p:strVal val="#ppt_y"/>
                                          </p:val>
                                        </p:tav>
                                      </p:tavLst>
                                    </p:anim>
                                    <p:animEffect transition="in" filter="wipe(up)">
                                      <p:cBhvr>
                                        <p:cTn id="40" dur="500"/>
                                        <p:tgtEl>
                                          <p:spTgt spid="13"/>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7" grpId="0" animBg="1"/>
      <p:bldP spid="10" grpId="0" animBg="1"/>
      <p:bldP spid="11" grpId="0" animBg="1"/>
      <p:bldP spid="12" grpId="0" animBg="1"/>
      <p:bldP spid="13"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098" name="Picture 2" descr="Gradually, Light, Architecture, Staircase, Emergence"/>
          <p:cNvPicPr>
            <a:picLocks noChangeAspect="1" noChangeArrowheads="1"/>
          </p:cNvPicPr>
          <p:nvPr/>
        </p:nvPicPr>
        <p:blipFill rotWithShape="1">
          <a:blip r:embed="rId3">
            <a:extLst>
              <a:ext uri="{28A0092B-C50C-407E-A947-70E740481C1C}">
                <a14:useLocalDpi xmlns:a14="http://schemas.microsoft.com/office/drawing/2010/main" val="0"/>
              </a:ext>
            </a:extLst>
          </a:blip>
          <a:srcRect l="24753" r="11542"/>
          <a:stretch/>
        </p:blipFill>
        <p:spPr bwMode="auto">
          <a:xfrm>
            <a:off x="5690586" y="0"/>
            <a:ext cx="6501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90586" y="0"/>
            <a:ext cx="594427" cy="6858000"/>
          </a:xfrm>
          <a:prstGeom prst="rect">
            <a:avLst/>
          </a:prstGeom>
          <a:solidFill>
            <a:srgbClr val="00206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257187"/>
            <a:ext cx="5690585" cy="769441"/>
          </a:xfrm>
          <a:prstGeom prst="rect">
            <a:avLst/>
          </a:prstGeom>
          <a:noFill/>
        </p:spPr>
        <p:txBody>
          <a:bodyPr wrap="square" rtlCol="0">
            <a:spAutoFit/>
          </a:bodyPr>
          <a:lstStyle/>
          <a:p>
            <a:pPr algn="ctr"/>
            <a:r>
              <a:rPr lang="en-US" sz="4400" dirty="0">
                <a:solidFill>
                  <a:schemeClr val="bg1"/>
                </a:solidFill>
                <a:latin typeface="Nexa Bold"/>
              </a:rPr>
              <a:t>Up-gradation</a:t>
            </a:r>
          </a:p>
        </p:txBody>
      </p:sp>
      <p:sp>
        <p:nvSpPr>
          <p:cNvPr id="5" name="TextBox 4"/>
          <p:cNvSpPr txBox="1"/>
          <p:nvPr/>
        </p:nvSpPr>
        <p:spPr>
          <a:xfrm>
            <a:off x="630731" y="1637414"/>
            <a:ext cx="4486941" cy="2862322"/>
          </a:xfrm>
          <a:prstGeom prst="rect">
            <a:avLst/>
          </a:prstGeom>
          <a:noFill/>
        </p:spPr>
        <p:txBody>
          <a:bodyPr wrap="square" rtlCol="0">
            <a:spAutoFit/>
          </a:bodyPr>
          <a:lstStyle/>
          <a:p>
            <a:pPr algn="just"/>
            <a:r>
              <a:rPr lang="en-US" dirty="0">
                <a:solidFill>
                  <a:schemeClr val="bg1"/>
                </a:solidFill>
                <a:latin typeface="Nexa Light"/>
              </a:rPr>
              <a:t>HR managers need to continuously up grade the processes, procedures, plans, strategies according to the time demands, trends and best practices to ensure that both the organization and its employees sustain in the long run.  These developments and up-gradation need to be properly tracked and maintained for further assessment and evaluation of the developments that are adapted.</a:t>
            </a:r>
          </a:p>
        </p:txBody>
      </p:sp>
    </p:spTree>
    <p:extLst>
      <p:ext uri="{BB962C8B-B14F-4D97-AF65-F5344CB8AC3E}">
        <p14:creationId xmlns:p14="http://schemas.microsoft.com/office/powerpoint/2010/main" val="217086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2191998" y="727969"/>
            <a:ext cx="9876693" cy="1015663"/>
          </a:xfrm>
          <a:prstGeom prst="rect">
            <a:avLst/>
          </a:prstGeom>
          <a:noFill/>
        </p:spPr>
        <p:txBody>
          <a:bodyPr wrap="square" rtlCol="0">
            <a:spAutoFit/>
          </a:bodyPr>
          <a:lstStyle/>
          <a:p>
            <a:r>
              <a:rPr lang="en-US" sz="6000" dirty="0">
                <a:solidFill>
                  <a:schemeClr val="bg1"/>
                </a:solidFill>
                <a:latin typeface="Nexa Bold"/>
              </a:rPr>
              <a:t>HR TRANSFORMATION</a:t>
            </a:r>
          </a:p>
        </p:txBody>
      </p:sp>
      <p:pic>
        <p:nvPicPr>
          <p:cNvPr id="1026" name="Picture 2" descr="Image result for digital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225" y="2124075"/>
            <a:ext cx="4019550" cy="47339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91419" y="0"/>
            <a:ext cx="10441709" cy="1015663"/>
          </a:xfrm>
          <a:prstGeom prst="rect">
            <a:avLst/>
          </a:prstGeom>
        </p:spPr>
        <p:txBody>
          <a:bodyPr wrap="square">
            <a:spAutoFit/>
          </a:bodyPr>
          <a:lstStyle/>
          <a:p>
            <a:r>
              <a:rPr lang="en-US" sz="6000" dirty="0">
                <a:solidFill>
                  <a:srgbClr val="00B0F0"/>
                </a:solidFill>
                <a:latin typeface="Nexa Bold"/>
              </a:rPr>
              <a:t>ELEMENTS OF DIGITAL</a:t>
            </a:r>
            <a:r>
              <a:rPr lang="en-US" sz="6000" dirty="0">
                <a:latin typeface="Nexa Bold"/>
              </a:rPr>
              <a:t> </a:t>
            </a:r>
            <a:endParaRPr lang="en-US" sz="6000" dirty="0"/>
          </a:p>
        </p:txBody>
      </p:sp>
      <p:sp>
        <p:nvSpPr>
          <p:cNvPr id="4" name="Rectangle 3"/>
          <p:cNvSpPr/>
          <p:nvPr/>
        </p:nvSpPr>
        <p:spPr>
          <a:xfrm>
            <a:off x="0" y="0"/>
            <a:ext cx="1750291" cy="183767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41709" y="0"/>
            <a:ext cx="1750291" cy="183767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3473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2000"/>
                                        <p:tgtEl>
                                          <p:spTgt spid="1026"/>
                                        </p:tgtEl>
                                      </p:cBhvr>
                                    </p:animEffect>
                                  </p:childTnLst>
                                </p:cTn>
                              </p:par>
                            </p:childTnLst>
                          </p:cTn>
                        </p:par>
                        <p:par>
                          <p:cTn id="8" fill="hold">
                            <p:stCondLst>
                              <p:cond delay="2000"/>
                            </p:stCondLst>
                            <p:childTnLst>
                              <p:par>
                                <p:cTn id="9" presetID="63" presetClass="path" presetSubtype="0" accel="50000" decel="50000" fill="hold" grpId="0" nodeType="afterEffect">
                                  <p:stCondLst>
                                    <p:cond delay="0"/>
                                  </p:stCondLst>
                                  <p:childTnLst>
                                    <p:animMotion origin="layout" path="M -4.58333E-6 -4.07407E-6 L 0.85573 -4.07407E-6 " pathEditMode="relative" rAng="0" ptsTypes="AA">
                                      <p:cBhvr>
                                        <p:cTn id="10" dur="2000" fill="hold"/>
                                        <p:tgtEl>
                                          <p:spTgt spid="3"/>
                                        </p:tgtEl>
                                        <p:attrNameLst>
                                          <p:attrName>ppt_x</p:attrName>
                                          <p:attrName>ppt_y</p:attrName>
                                        </p:attrNameLst>
                                      </p:cBhvr>
                                      <p:rCtr x="42786" y="0"/>
                                    </p:animMotion>
                                  </p:childTnLst>
                                </p:cTn>
                              </p:par>
                              <p:par>
                                <p:cTn id="11" presetID="35" presetClass="path" presetSubtype="0" accel="50000" decel="50000" fill="hold" grpId="0" nodeType="withEffect">
                                  <p:stCondLst>
                                    <p:cond delay="0"/>
                                  </p:stCondLst>
                                  <p:childTnLst>
                                    <p:animMotion origin="layout" path="M 0.72617 -2.59259E-6 L -0.86159 0.00602 " pathEditMode="relative" rAng="0" ptsTypes="AA">
                                      <p:cBhvr>
                                        <p:cTn id="12" dur="2000" fill="hold"/>
                                        <p:tgtEl>
                                          <p:spTgt spid="2"/>
                                        </p:tgtEl>
                                        <p:attrNameLst>
                                          <p:attrName>ppt_x</p:attrName>
                                          <p:attrName>ppt_y</p:attrName>
                                        </p:attrNameLst>
                                      </p:cBhvr>
                                      <p:rCtr x="-79388"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xmlns="" id="{5B26C465-31D6-4B7A-A9A2-3EB3A33FD9D0}"/>
              </a:ext>
            </a:extLst>
          </p:cNvPr>
          <p:cNvGrpSpPr/>
          <p:nvPr/>
        </p:nvGrpSpPr>
        <p:grpSpPr>
          <a:xfrm>
            <a:off x="2814531" y="762292"/>
            <a:ext cx="6562938" cy="5333416"/>
            <a:chOff x="2814530" y="762292"/>
            <a:chExt cx="6562938" cy="5333416"/>
          </a:xfrm>
          <a:effectLst>
            <a:outerShdw blurRad="736600" dist="38100" dir="2700000" sx="106000" sy="106000" algn="tl" rotWithShape="0">
              <a:prstClr val="black">
                <a:alpha val="40000"/>
              </a:prstClr>
            </a:outerShdw>
          </a:effectLst>
        </p:grpSpPr>
        <p:sp>
          <p:nvSpPr>
            <p:cNvPr id="12" name="AutoShape 3">
              <a:extLst>
                <a:ext uri="{FF2B5EF4-FFF2-40B4-BE49-F238E27FC236}">
                  <a16:creationId xmlns:a16="http://schemas.microsoft.com/office/drawing/2014/main" xmlns="" id="{246A2A32-8FA1-47EE-A75E-36584FBE2878}"/>
                </a:ext>
              </a:extLst>
            </p:cNvPr>
            <p:cNvSpPr>
              <a:spLocks noChangeAspect="1" noChangeArrowheads="1" noTextEdit="1"/>
            </p:cNvSpPr>
            <p:nvPr/>
          </p:nvSpPr>
          <p:spPr bwMode="auto">
            <a:xfrm>
              <a:off x="3921038" y="2477285"/>
              <a:ext cx="2831290" cy="296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52" name="Group 51">
              <a:extLst>
                <a:ext uri="{FF2B5EF4-FFF2-40B4-BE49-F238E27FC236}">
                  <a16:creationId xmlns:a16="http://schemas.microsoft.com/office/drawing/2014/main" xmlns="" id="{B140EF3B-F360-4E53-BC94-F80650A9B9CC}"/>
                </a:ext>
              </a:extLst>
            </p:cNvPr>
            <p:cNvGrpSpPr/>
            <p:nvPr/>
          </p:nvGrpSpPr>
          <p:grpSpPr>
            <a:xfrm>
              <a:off x="5510137" y="3822819"/>
              <a:ext cx="1883459" cy="1904460"/>
              <a:chOff x="5510137" y="3822819"/>
              <a:chExt cx="1883459" cy="1904460"/>
            </a:xfrm>
          </p:grpSpPr>
          <p:sp>
            <p:nvSpPr>
              <p:cNvPr id="41" name="Freeform: Shape 40">
                <a:extLst>
                  <a:ext uri="{FF2B5EF4-FFF2-40B4-BE49-F238E27FC236}">
                    <a16:creationId xmlns:a16="http://schemas.microsoft.com/office/drawing/2014/main" xmlns="" id="{D96F4894-C281-4F09-B910-CBD09C4EACBB}"/>
                  </a:ext>
                </a:extLst>
              </p:cNvPr>
              <p:cNvSpPr>
                <a:spLocks/>
              </p:cNvSpPr>
              <p:nvPr/>
            </p:nvSpPr>
            <p:spPr bwMode="auto">
              <a:xfrm rot="2733778">
                <a:off x="5278963" y="4053993"/>
                <a:ext cx="1904460" cy="1442111"/>
              </a:xfrm>
              <a:custGeom>
                <a:avLst/>
                <a:gdLst>
                  <a:gd name="connsiteX0" fmla="*/ 0 w 1886878"/>
                  <a:gd name="connsiteY0" fmla="*/ 454201 h 1428797"/>
                  <a:gd name="connsiteX1" fmla="*/ 3983 w 1886878"/>
                  <a:gd name="connsiteY1" fmla="*/ 451752 h 1428797"/>
                  <a:gd name="connsiteX2" fmla="*/ 1827334 w 1886878"/>
                  <a:gd name="connsiteY2" fmla="*/ 0 h 1428797"/>
                  <a:gd name="connsiteX3" fmla="*/ 1843258 w 1886878"/>
                  <a:gd name="connsiteY3" fmla="*/ 67852 h 1428797"/>
                  <a:gd name="connsiteX4" fmla="*/ 1865691 w 1886878"/>
                  <a:gd name="connsiteY4" fmla="*/ 196219 h 1428797"/>
                  <a:gd name="connsiteX5" fmla="*/ 1879400 w 1886878"/>
                  <a:gd name="connsiteY5" fmla="*/ 325833 h 1428797"/>
                  <a:gd name="connsiteX6" fmla="*/ 1886878 w 1886878"/>
                  <a:gd name="connsiteY6" fmla="*/ 447969 h 1428797"/>
                  <a:gd name="connsiteX7" fmla="*/ 1879400 w 1886878"/>
                  <a:gd name="connsiteY7" fmla="*/ 576337 h 1428797"/>
                  <a:gd name="connsiteX8" fmla="*/ 1865691 w 1886878"/>
                  <a:gd name="connsiteY8" fmla="*/ 704704 h 1428797"/>
                  <a:gd name="connsiteX9" fmla="*/ 1843258 w 1886878"/>
                  <a:gd name="connsiteY9" fmla="*/ 834318 h 1428797"/>
                  <a:gd name="connsiteX10" fmla="*/ 1814594 w 1886878"/>
                  <a:gd name="connsiteY10" fmla="*/ 956454 h 1428797"/>
                  <a:gd name="connsiteX11" fmla="*/ 1779697 w 1886878"/>
                  <a:gd name="connsiteY11" fmla="*/ 1077344 h 1428797"/>
                  <a:gd name="connsiteX12" fmla="*/ 1729846 w 1886878"/>
                  <a:gd name="connsiteY12" fmla="*/ 1199480 h 1428797"/>
                  <a:gd name="connsiteX13" fmla="*/ 1672517 w 1886878"/>
                  <a:gd name="connsiteY13" fmla="*/ 1314139 h 1428797"/>
                  <a:gd name="connsiteX14" fmla="*/ 1607710 w 1886878"/>
                  <a:gd name="connsiteY14" fmla="*/ 1428797 h 14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6878" h="1428797">
                    <a:moveTo>
                      <a:pt x="0" y="454201"/>
                    </a:moveTo>
                    <a:lnTo>
                      <a:pt x="3983" y="451752"/>
                    </a:lnTo>
                    <a:lnTo>
                      <a:pt x="1827334" y="0"/>
                    </a:lnTo>
                    <a:lnTo>
                      <a:pt x="1843258" y="67852"/>
                    </a:lnTo>
                    <a:lnTo>
                      <a:pt x="1865691" y="196219"/>
                    </a:lnTo>
                    <a:lnTo>
                      <a:pt x="1879400" y="325833"/>
                    </a:lnTo>
                    <a:lnTo>
                      <a:pt x="1886878" y="447969"/>
                    </a:lnTo>
                    <a:lnTo>
                      <a:pt x="1879400" y="576337"/>
                    </a:lnTo>
                    <a:lnTo>
                      <a:pt x="1865691" y="704704"/>
                    </a:lnTo>
                    <a:lnTo>
                      <a:pt x="1843258" y="834318"/>
                    </a:lnTo>
                    <a:lnTo>
                      <a:pt x="1814594" y="956454"/>
                    </a:lnTo>
                    <a:lnTo>
                      <a:pt x="1779697" y="1077344"/>
                    </a:lnTo>
                    <a:lnTo>
                      <a:pt x="1729846" y="1199480"/>
                    </a:lnTo>
                    <a:lnTo>
                      <a:pt x="1672517" y="1314139"/>
                    </a:lnTo>
                    <a:lnTo>
                      <a:pt x="1607710" y="1428797"/>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Shape 41">
                <a:extLst>
                  <a:ext uri="{FF2B5EF4-FFF2-40B4-BE49-F238E27FC236}">
                    <a16:creationId xmlns:a16="http://schemas.microsoft.com/office/drawing/2014/main" xmlns="" id="{9D34AC23-D7AA-46AA-83DE-A4615D9D9A35}"/>
                  </a:ext>
                </a:extLst>
              </p:cNvPr>
              <p:cNvSpPr>
                <a:spLocks/>
              </p:cNvSpPr>
              <p:nvPr/>
            </p:nvSpPr>
            <p:spPr bwMode="auto">
              <a:xfrm rot="2733778">
                <a:off x="6338444" y="4494932"/>
                <a:ext cx="656623" cy="1453681"/>
              </a:xfrm>
              <a:custGeom>
                <a:avLst/>
                <a:gdLst>
                  <a:gd name="connsiteX0" fmla="*/ 121236 w 650562"/>
                  <a:gd name="connsiteY0" fmla="*/ 116162 h 1440260"/>
                  <a:gd name="connsiteX1" fmla="*/ 590082 w 650562"/>
                  <a:gd name="connsiteY1" fmla="*/ 0 h 1440260"/>
                  <a:gd name="connsiteX2" fmla="*/ 606942 w 650562"/>
                  <a:gd name="connsiteY2" fmla="*/ 71837 h 1440260"/>
                  <a:gd name="connsiteX3" fmla="*/ 629375 w 650562"/>
                  <a:gd name="connsiteY3" fmla="*/ 200204 h 1440260"/>
                  <a:gd name="connsiteX4" fmla="*/ 643084 w 650562"/>
                  <a:gd name="connsiteY4" fmla="*/ 329818 h 1440260"/>
                  <a:gd name="connsiteX5" fmla="*/ 650562 w 650562"/>
                  <a:gd name="connsiteY5" fmla="*/ 458186 h 1440260"/>
                  <a:gd name="connsiteX6" fmla="*/ 643085 w 650562"/>
                  <a:gd name="connsiteY6" fmla="*/ 580322 h 1440260"/>
                  <a:gd name="connsiteX7" fmla="*/ 629375 w 650562"/>
                  <a:gd name="connsiteY7" fmla="*/ 708690 h 1440260"/>
                  <a:gd name="connsiteX8" fmla="*/ 606942 w 650562"/>
                  <a:gd name="connsiteY8" fmla="*/ 838303 h 1440260"/>
                  <a:gd name="connsiteX9" fmla="*/ 578277 w 650562"/>
                  <a:gd name="connsiteY9" fmla="*/ 960440 h 1440260"/>
                  <a:gd name="connsiteX10" fmla="*/ 543381 w 650562"/>
                  <a:gd name="connsiteY10" fmla="*/ 1081329 h 1440260"/>
                  <a:gd name="connsiteX11" fmla="*/ 493530 w 650562"/>
                  <a:gd name="connsiteY11" fmla="*/ 1203465 h 1440260"/>
                  <a:gd name="connsiteX12" fmla="*/ 436201 w 650562"/>
                  <a:gd name="connsiteY12" fmla="*/ 1325602 h 1440260"/>
                  <a:gd name="connsiteX13" fmla="*/ 371393 w 650562"/>
                  <a:gd name="connsiteY13" fmla="*/ 1440260 h 1440260"/>
                  <a:gd name="connsiteX14" fmla="*/ 0 w 650562"/>
                  <a:gd name="connsiteY14" fmla="*/ 1203465 h 1440260"/>
                  <a:gd name="connsiteX15" fmla="*/ 64807 w 650562"/>
                  <a:gd name="connsiteY15" fmla="*/ 1024000 h 1440260"/>
                  <a:gd name="connsiteX16" fmla="*/ 114658 w 650562"/>
                  <a:gd name="connsiteY16" fmla="*/ 838303 h 1440260"/>
                  <a:gd name="connsiteX17" fmla="*/ 143323 w 650562"/>
                  <a:gd name="connsiteY17" fmla="*/ 645129 h 1440260"/>
                  <a:gd name="connsiteX18" fmla="*/ 149555 w 650562"/>
                  <a:gd name="connsiteY18" fmla="*/ 458186 h 1440260"/>
                  <a:gd name="connsiteX19" fmla="*/ 143323 w 650562"/>
                  <a:gd name="connsiteY19" fmla="*/ 265012 h 144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0562" h="1440260">
                    <a:moveTo>
                      <a:pt x="121236" y="116162"/>
                    </a:moveTo>
                    <a:lnTo>
                      <a:pt x="590082" y="0"/>
                    </a:lnTo>
                    <a:lnTo>
                      <a:pt x="606942" y="71837"/>
                    </a:lnTo>
                    <a:lnTo>
                      <a:pt x="629375" y="200204"/>
                    </a:lnTo>
                    <a:lnTo>
                      <a:pt x="643084" y="329818"/>
                    </a:lnTo>
                    <a:lnTo>
                      <a:pt x="650562" y="458186"/>
                    </a:lnTo>
                    <a:lnTo>
                      <a:pt x="643085" y="580322"/>
                    </a:lnTo>
                    <a:lnTo>
                      <a:pt x="629375" y="708690"/>
                    </a:lnTo>
                    <a:lnTo>
                      <a:pt x="606942" y="838303"/>
                    </a:lnTo>
                    <a:lnTo>
                      <a:pt x="578277" y="960440"/>
                    </a:lnTo>
                    <a:lnTo>
                      <a:pt x="543381" y="1081329"/>
                    </a:lnTo>
                    <a:lnTo>
                      <a:pt x="493530" y="1203465"/>
                    </a:lnTo>
                    <a:lnTo>
                      <a:pt x="436201" y="1325602"/>
                    </a:lnTo>
                    <a:lnTo>
                      <a:pt x="371393" y="1440260"/>
                    </a:lnTo>
                    <a:lnTo>
                      <a:pt x="0" y="1203465"/>
                    </a:lnTo>
                    <a:lnTo>
                      <a:pt x="64807" y="1024000"/>
                    </a:lnTo>
                    <a:lnTo>
                      <a:pt x="114658" y="838303"/>
                    </a:lnTo>
                    <a:lnTo>
                      <a:pt x="143323" y="645129"/>
                    </a:lnTo>
                    <a:lnTo>
                      <a:pt x="149555" y="458186"/>
                    </a:lnTo>
                    <a:lnTo>
                      <a:pt x="143323" y="265012"/>
                    </a:lnTo>
                    <a:close/>
                  </a:path>
                </a:pathLst>
              </a:custGeom>
              <a:solidFill>
                <a:srgbClr val="00B0F0"/>
              </a:solidFill>
              <a:ln>
                <a:noFill/>
              </a:ln>
              <a:effectLst>
                <a:outerShdw blurRad="152400" dist="38100" dir="13500000" algn="b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grpSp>
        <p:grpSp>
          <p:nvGrpSpPr>
            <p:cNvPr id="51" name="Group 50">
              <a:extLst>
                <a:ext uri="{FF2B5EF4-FFF2-40B4-BE49-F238E27FC236}">
                  <a16:creationId xmlns:a16="http://schemas.microsoft.com/office/drawing/2014/main" xmlns="" id="{95726C02-4B57-4F92-9AB9-D6F60E8387BA}"/>
                </a:ext>
              </a:extLst>
            </p:cNvPr>
            <p:cNvGrpSpPr/>
            <p:nvPr/>
          </p:nvGrpSpPr>
          <p:grpSpPr>
            <a:xfrm>
              <a:off x="4020400" y="3855210"/>
              <a:ext cx="2571786" cy="2240498"/>
              <a:chOff x="4020400" y="3855210"/>
              <a:chExt cx="2571786" cy="2240498"/>
            </a:xfrm>
          </p:grpSpPr>
          <p:sp>
            <p:nvSpPr>
              <p:cNvPr id="26" name="Freeform 5">
                <a:extLst>
                  <a:ext uri="{FF2B5EF4-FFF2-40B4-BE49-F238E27FC236}">
                    <a16:creationId xmlns:a16="http://schemas.microsoft.com/office/drawing/2014/main" xmlns="" id="{C503F709-86C5-4DAB-B839-8FC5FF8B9C5B}"/>
                  </a:ext>
                </a:extLst>
              </p:cNvPr>
              <p:cNvSpPr>
                <a:spLocks/>
              </p:cNvSpPr>
              <p:nvPr/>
            </p:nvSpPr>
            <p:spPr bwMode="auto">
              <a:xfrm rot="6508478">
                <a:off x="4306553" y="3810074"/>
                <a:ext cx="2240498" cy="2330769"/>
              </a:xfrm>
              <a:custGeom>
                <a:avLst/>
                <a:gdLst>
                  <a:gd name="T0" fmla="*/ 1290 w 1514"/>
                  <a:gd name="T1" fmla="*/ 0 h 1575"/>
                  <a:gd name="T2" fmla="*/ 1342 w 1514"/>
                  <a:gd name="T3" fmla="*/ 92 h 1575"/>
                  <a:gd name="T4" fmla="*/ 1388 w 1514"/>
                  <a:gd name="T5" fmla="*/ 190 h 1575"/>
                  <a:gd name="T6" fmla="*/ 1422 w 1514"/>
                  <a:gd name="T7" fmla="*/ 287 h 1575"/>
                  <a:gd name="T8" fmla="*/ 1456 w 1514"/>
                  <a:gd name="T9" fmla="*/ 385 h 1575"/>
                  <a:gd name="T10" fmla="*/ 1479 w 1514"/>
                  <a:gd name="T11" fmla="*/ 483 h 1575"/>
                  <a:gd name="T12" fmla="*/ 1497 w 1514"/>
                  <a:gd name="T13" fmla="*/ 586 h 1575"/>
                  <a:gd name="T14" fmla="*/ 1508 w 1514"/>
                  <a:gd name="T15" fmla="*/ 690 h 1575"/>
                  <a:gd name="T16" fmla="*/ 1514 w 1514"/>
                  <a:gd name="T17" fmla="*/ 788 h 1575"/>
                  <a:gd name="T18" fmla="*/ 1508 w 1514"/>
                  <a:gd name="T19" fmla="*/ 891 h 1575"/>
                  <a:gd name="T20" fmla="*/ 1497 w 1514"/>
                  <a:gd name="T21" fmla="*/ 994 h 1575"/>
                  <a:gd name="T22" fmla="*/ 1479 w 1514"/>
                  <a:gd name="T23" fmla="*/ 1098 h 1575"/>
                  <a:gd name="T24" fmla="*/ 1456 w 1514"/>
                  <a:gd name="T25" fmla="*/ 1196 h 1575"/>
                  <a:gd name="T26" fmla="*/ 1428 w 1514"/>
                  <a:gd name="T27" fmla="*/ 1293 h 1575"/>
                  <a:gd name="T28" fmla="*/ 1388 w 1514"/>
                  <a:gd name="T29" fmla="*/ 1391 h 1575"/>
                  <a:gd name="T30" fmla="*/ 1342 w 1514"/>
                  <a:gd name="T31" fmla="*/ 1483 h 1575"/>
                  <a:gd name="T32" fmla="*/ 1290 w 1514"/>
                  <a:gd name="T33" fmla="*/ 1575 h 1575"/>
                  <a:gd name="T34" fmla="*/ 0 w 1514"/>
                  <a:gd name="T35" fmla="*/ 793 h 1575"/>
                  <a:gd name="T36" fmla="*/ 1290 w 1514"/>
                  <a:gd name="T37" fmla="*/ 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4" h="1575">
                    <a:moveTo>
                      <a:pt x="1290" y="0"/>
                    </a:moveTo>
                    <a:lnTo>
                      <a:pt x="1342" y="92"/>
                    </a:lnTo>
                    <a:lnTo>
                      <a:pt x="1388" y="190"/>
                    </a:lnTo>
                    <a:lnTo>
                      <a:pt x="1422" y="287"/>
                    </a:lnTo>
                    <a:lnTo>
                      <a:pt x="1456" y="385"/>
                    </a:lnTo>
                    <a:lnTo>
                      <a:pt x="1479" y="483"/>
                    </a:lnTo>
                    <a:lnTo>
                      <a:pt x="1497" y="586"/>
                    </a:lnTo>
                    <a:lnTo>
                      <a:pt x="1508" y="690"/>
                    </a:lnTo>
                    <a:lnTo>
                      <a:pt x="1514" y="788"/>
                    </a:lnTo>
                    <a:lnTo>
                      <a:pt x="1508" y="891"/>
                    </a:lnTo>
                    <a:lnTo>
                      <a:pt x="1497" y="994"/>
                    </a:lnTo>
                    <a:lnTo>
                      <a:pt x="1479" y="1098"/>
                    </a:lnTo>
                    <a:lnTo>
                      <a:pt x="1456" y="1196"/>
                    </a:lnTo>
                    <a:lnTo>
                      <a:pt x="1428" y="1293"/>
                    </a:lnTo>
                    <a:lnTo>
                      <a:pt x="1388" y="1391"/>
                    </a:lnTo>
                    <a:lnTo>
                      <a:pt x="1342" y="1483"/>
                    </a:lnTo>
                    <a:lnTo>
                      <a:pt x="1290" y="1575"/>
                    </a:lnTo>
                    <a:lnTo>
                      <a:pt x="0" y="793"/>
                    </a:lnTo>
                    <a:lnTo>
                      <a:pt x="129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6">
                <a:extLst>
                  <a:ext uri="{FF2B5EF4-FFF2-40B4-BE49-F238E27FC236}">
                    <a16:creationId xmlns:a16="http://schemas.microsoft.com/office/drawing/2014/main" xmlns="" id="{8B3856BF-DA32-4D43-9DBB-B93377C15A00}"/>
                  </a:ext>
                </a:extLst>
              </p:cNvPr>
              <p:cNvSpPr>
                <a:spLocks/>
              </p:cNvSpPr>
              <p:nvPr/>
            </p:nvSpPr>
            <p:spPr bwMode="auto">
              <a:xfrm rot="6508478">
                <a:off x="4799543" y="4503440"/>
                <a:ext cx="772484" cy="2330769"/>
              </a:xfrm>
              <a:custGeom>
                <a:avLst/>
                <a:gdLst>
                  <a:gd name="T0" fmla="*/ 298 w 522"/>
                  <a:gd name="T1" fmla="*/ 0 h 1575"/>
                  <a:gd name="T2" fmla="*/ 350 w 522"/>
                  <a:gd name="T3" fmla="*/ 92 h 1575"/>
                  <a:gd name="T4" fmla="*/ 396 w 522"/>
                  <a:gd name="T5" fmla="*/ 184 h 1575"/>
                  <a:gd name="T6" fmla="*/ 436 w 522"/>
                  <a:gd name="T7" fmla="*/ 281 h 1575"/>
                  <a:gd name="T8" fmla="*/ 464 w 522"/>
                  <a:gd name="T9" fmla="*/ 379 h 1575"/>
                  <a:gd name="T10" fmla="*/ 487 w 522"/>
                  <a:gd name="T11" fmla="*/ 477 h 1575"/>
                  <a:gd name="T12" fmla="*/ 505 w 522"/>
                  <a:gd name="T13" fmla="*/ 580 h 1575"/>
                  <a:gd name="T14" fmla="*/ 516 w 522"/>
                  <a:gd name="T15" fmla="*/ 684 h 1575"/>
                  <a:gd name="T16" fmla="*/ 522 w 522"/>
                  <a:gd name="T17" fmla="*/ 787 h 1575"/>
                  <a:gd name="T18" fmla="*/ 516 w 522"/>
                  <a:gd name="T19" fmla="*/ 885 h 1575"/>
                  <a:gd name="T20" fmla="*/ 505 w 522"/>
                  <a:gd name="T21" fmla="*/ 988 h 1575"/>
                  <a:gd name="T22" fmla="*/ 487 w 522"/>
                  <a:gd name="T23" fmla="*/ 1092 h 1575"/>
                  <a:gd name="T24" fmla="*/ 464 w 522"/>
                  <a:gd name="T25" fmla="*/ 1190 h 1575"/>
                  <a:gd name="T26" fmla="*/ 436 w 522"/>
                  <a:gd name="T27" fmla="*/ 1287 h 1575"/>
                  <a:gd name="T28" fmla="*/ 396 w 522"/>
                  <a:gd name="T29" fmla="*/ 1385 h 1575"/>
                  <a:gd name="T30" fmla="*/ 350 w 522"/>
                  <a:gd name="T31" fmla="*/ 1483 h 1575"/>
                  <a:gd name="T32" fmla="*/ 298 w 522"/>
                  <a:gd name="T33" fmla="*/ 1575 h 1575"/>
                  <a:gd name="T34" fmla="*/ 0 w 522"/>
                  <a:gd name="T35" fmla="*/ 1385 h 1575"/>
                  <a:gd name="T36" fmla="*/ 0 w 522"/>
                  <a:gd name="T37" fmla="*/ 1385 h 1575"/>
                  <a:gd name="T38" fmla="*/ 52 w 522"/>
                  <a:gd name="T39" fmla="*/ 1241 h 1575"/>
                  <a:gd name="T40" fmla="*/ 92 w 522"/>
                  <a:gd name="T41" fmla="*/ 1092 h 1575"/>
                  <a:gd name="T42" fmla="*/ 115 w 522"/>
                  <a:gd name="T43" fmla="*/ 937 h 1575"/>
                  <a:gd name="T44" fmla="*/ 120 w 522"/>
                  <a:gd name="T45" fmla="*/ 787 h 1575"/>
                  <a:gd name="T46" fmla="*/ 115 w 522"/>
                  <a:gd name="T47" fmla="*/ 632 h 1575"/>
                  <a:gd name="T48" fmla="*/ 92 w 522"/>
                  <a:gd name="T49" fmla="*/ 477 h 1575"/>
                  <a:gd name="T50" fmla="*/ 52 w 522"/>
                  <a:gd name="T51" fmla="*/ 327 h 1575"/>
                  <a:gd name="T52" fmla="*/ 0 w 522"/>
                  <a:gd name="T53" fmla="*/ 184 h 1575"/>
                  <a:gd name="T54" fmla="*/ 0 w 522"/>
                  <a:gd name="T55" fmla="*/ 184 h 1575"/>
                  <a:gd name="T56" fmla="*/ 298 w 522"/>
                  <a:gd name="T57" fmla="*/ 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2" h="1575">
                    <a:moveTo>
                      <a:pt x="298" y="0"/>
                    </a:moveTo>
                    <a:lnTo>
                      <a:pt x="350" y="92"/>
                    </a:lnTo>
                    <a:lnTo>
                      <a:pt x="396" y="184"/>
                    </a:lnTo>
                    <a:lnTo>
                      <a:pt x="436" y="281"/>
                    </a:lnTo>
                    <a:lnTo>
                      <a:pt x="464" y="379"/>
                    </a:lnTo>
                    <a:lnTo>
                      <a:pt x="487" y="477"/>
                    </a:lnTo>
                    <a:lnTo>
                      <a:pt x="505" y="580"/>
                    </a:lnTo>
                    <a:lnTo>
                      <a:pt x="516" y="684"/>
                    </a:lnTo>
                    <a:lnTo>
                      <a:pt x="522" y="787"/>
                    </a:lnTo>
                    <a:lnTo>
                      <a:pt x="516" y="885"/>
                    </a:lnTo>
                    <a:lnTo>
                      <a:pt x="505" y="988"/>
                    </a:lnTo>
                    <a:lnTo>
                      <a:pt x="487" y="1092"/>
                    </a:lnTo>
                    <a:lnTo>
                      <a:pt x="464" y="1190"/>
                    </a:lnTo>
                    <a:lnTo>
                      <a:pt x="436" y="1287"/>
                    </a:lnTo>
                    <a:lnTo>
                      <a:pt x="396" y="1385"/>
                    </a:lnTo>
                    <a:lnTo>
                      <a:pt x="350" y="1483"/>
                    </a:lnTo>
                    <a:lnTo>
                      <a:pt x="298" y="1575"/>
                    </a:lnTo>
                    <a:lnTo>
                      <a:pt x="0" y="1385"/>
                    </a:lnTo>
                    <a:lnTo>
                      <a:pt x="0" y="1385"/>
                    </a:lnTo>
                    <a:lnTo>
                      <a:pt x="52" y="1241"/>
                    </a:lnTo>
                    <a:lnTo>
                      <a:pt x="92" y="1092"/>
                    </a:lnTo>
                    <a:lnTo>
                      <a:pt x="115" y="937"/>
                    </a:lnTo>
                    <a:lnTo>
                      <a:pt x="120" y="787"/>
                    </a:lnTo>
                    <a:lnTo>
                      <a:pt x="115" y="632"/>
                    </a:lnTo>
                    <a:lnTo>
                      <a:pt x="92" y="477"/>
                    </a:lnTo>
                    <a:lnTo>
                      <a:pt x="52" y="327"/>
                    </a:lnTo>
                    <a:lnTo>
                      <a:pt x="0" y="184"/>
                    </a:lnTo>
                    <a:lnTo>
                      <a:pt x="0" y="184"/>
                    </a:lnTo>
                    <a:lnTo>
                      <a:pt x="298" y="0"/>
                    </a:lnTo>
                    <a:close/>
                  </a:path>
                </a:pathLst>
              </a:custGeom>
              <a:solidFill>
                <a:srgbClr val="00B0F0"/>
              </a:solidFill>
              <a:ln>
                <a:noFill/>
              </a:ln>
              <a:effectLst>
                <a:outerShdw blurRad="152400" dist="38100" dir="16200000"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grpSp>
        <p:grpSp>
          <p:nvGrpSpPr>
            <p:cNvPr id="50" name="Group 49">
              <a:extLst>
                <a:ext uri="{FF2B5EF4-FFF2-40B4-BE49-F238E27FC236}">
                  <a16:creationId xmlns:a16="http://schemas.microsoft.com/office/drawing/2014/main" xmlns="" id="{0099147D-552D-4C90-B6FF-923F4150887B}"/>
                </a:ext>
              </a:extLst>
            </p:cNvPr>
            <p:cNvGrpSpPr/>
            <p:nvPr/>
          </p:nvGrpSpPr>
          <p:grpSpPr>
            <a:xfrm>
              <a:off x="3307971" y="2843164"/>
              <a:ext cx="2466406" cy="2675985"/>
              <a:chOff x="3307971" y="2843164"/>
              <a:chExt cx="2466406" cy="2675985"/>
            </a:xfrm>
          </p:grpSpPr>
          <p:sp>
            <p:nvSpPr>
              <p:cNvPr id="23" name="Freeform 5">
                <a:extLst>
                  <a:ext uri="{FF2B5EF4-FFF2-40B4-BE49-F238E27FC236}">
                    <a16:creationId xmlns:a16="http://schemas.microsoft.com/office/drawing/2014/main" xmlns="" id="{E9DFD500-5A5C-4A3D-A49B-6707D900C94A}"/>
                  </a:ext>
                </a:extLst>
              </p:cNvPr>
              <p:cNvSpPr>
                <a:spLocks/>
              </p:cNvSpPr>
              <p:nvPr/>
            </p:nvSpPr>
            <p:spPr bwMode="auto">
              <a:xfrm rot="10288107">
                <a:off x="3307971" y="2843164"/>
                <a:ext cx="2466406" cy="2565779"/>
              </a:xfrm>
              <a:custGeom>
                <a:avLst/>
                <a:gdLst>
                  <a:gd name="T0" fmla="*/ 1290 w 1514"/>
                  <a:gd name="T1" fmla="*/ 0 h 1575"/>
                  <a:gd name="T2" fmla="*/ 1342 w 1514"/>
                  <a:gd name="T3" fmla="*/ 92 h 1575"/>
                  <a:gd name="T4" fmla="*/ 1388 w 1514"/>
                  <a:gd name="T5" fmla="*/ 190 h 1575"/>
                  <a:gd name="T6" fmla="*/ 1422 w 1514"/>
                  <a:gd name="T7" fmla="*/ 287 h 1575"/>
                  <a:gd name="T8" fmla="*/ 1456 w 1514"/>
                  <a:gd name="T9" fmla="*/ 385 h 1575"/>
                  <a:gd name="T10" fmla="*/ 1479 w 1514"/>
                  <a:gd name="T11" fmla="*/ 483 h 1575"/>
                  <a:gd name="T12" fmla="*/ 1497 w 1514"/>
                  <a:gd name="T13" fmla="*/ 586 h 1575"/>
                  <a:gd name="T14" fmla="*/ 1508 w 1514"/>
                  <a:gd name="T15" fmla="*/ 690 h 1575"/>
                  <a:gd name="T16" fmla="*/ 1514 w 1514"/>
                  <a:gd name="T17" fmla="*/ 788 h 1575"/>
                  <a:gd name="T18" fmla="*/ 1508 w 1514"/>
                  <a:gd name="T19" fmla="*/ 891 h 1575"/>
                  <a:gd name="T20" fmla="*/ 1497 w 1514"/>
                  <a:gd name="T21" fmla="*/ 994 h 1575"/>
                  <a:gd name="T22" fmla="*/ 1479 w 1514"/>
                  <a:gd name="T23" fmla="*/ 1098 h 1575"/>
                  <a:gd name="T24" fmla="*/ 1456 w 1514"/>
                  <a:gd name="T25" fmla="*/ 1196 h 1575"/>
                  <a:gd name="T26" fmla="*/ 1428 w 1514"/>
                  <a:gd name="T27" fmla="*/ 1293 h 1575"/>
                  <a:gd name="T28" fmla="*/ 1388 w 1514"/>
                  <a:gd name="T29" fmla="*/ 1391 h 1575"/>
                  <a:gd name="T30" fmla="*/ 1342 w 1514"/>
                  <a:gd name="T31" fmla="*/ 1483 h 1575"/>
                  <a:gd name="T32" fmla="*/ 1290 w 1514"/>
                  <a:gd name="T33" fmla="*/ 1575 h 1575"/>
                  <a:gd name="T34" fmla="*/ 0 w 1514"/>
                  <a:gd name="T35" fmla="*/ 793 h 1575"/>
                  <a:gd name="T36" fmla="*/ 1290 w 1514"/>
                  <a:gd name="T37" fmla="*/ 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4" h="1575">
                    <a:moveTo>
                      <a:pt x="1290" y="0"/>
                    </a:moveTo>
                    <a:lnTo>
                      <a:pt x="1342" y="92"/>
                    </a:lnTo>
                    <a:lnTo>
                      <a:pt x="1388" y="190"/>
                    </a:lnTo>
                    <a:lnTo>
                      <a:pt x="1422" y="287"/>
                    </a:lnTo>
                    <a:lnTo>
                      <a:pt x="1456" y="385"/>
                    </a:lnTo>
                    <a:lnTo>
                      <a:pt x="1479" y="483"/>
                    </a:lnTo>
                    <a:lnTo>
                      <a:pt x="1497" y="586"/>
                    </a:lnTo>
                    <a:lnTo>
                      <a:pt x="1508" y="690"/>
                    </a:lnTo>
                    <a:lnTo>
                      <a:pt x="1514" y="788"/>
                    </a:lnTo>
                    <a:lnTo>
                      <a:pt x="1508" y="891"/>
                    </a:lnTo>
                    <a:lnTo>
                      <a:pt x="1497" y="994"/>
                    </a:lnTo>
                    <a:lnTo>
                      <a:pt x="1479" y="1098"/>
                    </a:lnTo>
                    <a:lnTo>
                      <a:pt x="1456" y="1196"/>
                    </a:lnTo>
                    <a:lnTo>
                      <a:pt x="1428" y="1293"/>
                    </a:lnTo>
                    <a:lnTo>
                      <a:pt x="1388" y="1391"/>
                    </a:lnTo>
                    <a:lnTo>
                      <a:pt x="1342" y="1483"/>
                    </a:lnTo>
                    <a:lnTo>
                      <a:pt x="1290" y="1575"/>
                    </a:lnTo>
                    <a:lnTo>
                      <a:pt x="0" y="793"/>
                    </a:lnTo>
                    <a:lnTo>
                      <a:pt x="1290"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6">
                <a:extLst>
                  <a:ext uri="{FF2B5EF4-FFF2-40B4-BE49-F238E27FC236}">
                    <a16:creationId xmlns:a16="http://schemas.microsoft.com/office/drawing/2014/main" xmlns="" id="{4413A82E-9A9A-4F39-A633-884C33C946C5}"/>
                  </a:ext>
                </a:extLst>
              </p:cNvPr>
              <p:cNvSpPr>
                <a:spLocks/>
              </p:cNvSpPr>
              <p:nvPr/>
            </p:nvSpPr>
            <p:spPr bwMode="auto">
              <a:xfrm rot="10288107">
                <a:off x="3315461" y="2953370"/>
                <a:ext cx="850372" cy="2565779"/>
              </a:xfrm>
              <a:custGeom>
                <a:avLst/>
                <a:gdLst>
                  <a:gd name="T0" fmla="*/ 298 w 522"/>
                  <a:gd name="T1" fmla="*/ 0 h 1575"/>
                  <a:gd name="T2" fmla="*/ 350 w 522"/>
                  <a:gd name="T3" fmla="*/ 92 h 1575"/>
                  <a:gd name="T4" fmla="*/ 396 w 522"/>
                  <a:gd name="T5" fmla="*/ 184 h 1575"/>
                  <a:gd name="T6" fmla="*/ 436 w 522"/>
                  <a:gd name="T7" fmla="*/ 281 h 1575"/>
                  <a:gd name="T8" fmla="*/ 464 w 522"/>
                  <a:gd name="T9" fmla="*/ 379 h 1575"/>
                  <a:gd name="T10" fmla="*/ 487 w 522"/>
                  <a:gd name="T11" fmla="*/ 477 h 1575"/>
                  <a:gd name="T12" fmla="*/ 505 w 522"/>
                  <a:gd name="T13" fmla="*/ 580 h 1575"/>
                  <a:gd name="T14" fmla="*/ 516 w 522"/>
                  <a:gd name="T15" fmla="*/ 684 h 1575"/>
                  <a:gd name="T16" fmla="*/ 522 w 522"/>
                  <a:gd name="T17" fmla="*/ 787 h 1575"/>
                  <a:gd name="T18" fmla="*/ 516 w 522"/>
                  <a:gd name="T19" fmla="*/ 885 h 1575"/>
                  <a:gd name="T20" fmla="*/ 505 w 522"/>
                  <a:gd name="T21" fmla="*/ 988 h 1575"/>
                  <a:gd name="T22" fmla="*/ 487 w 522"/>
                  <a:gd name="T23" fmla="*/ 1092 h 1575"/>
                  <a:gd name="T24" fmla="*/ 464 w 522"/>
                  <a:gd name="T25" fmla="*/ 1190 h 1575"/>
                  <a:gd name="T26" fmla="*/ 436 w 522"/>
                  <a:gd name="T27" fmla="*/ 1287 h 1575"/>
                  <a:gd name="T28" fmla="*/ 396 w 522"/>
                  <a:gd name="T29" fmla="*/ 1385 h 1575"/>
                  <a:gd name="T30" fmla="*/ 350 w 522"/>
                  <a:gd name="T31" fmla="*/ 1483 h 1575"/>
                  <a:gd name="T32" fmla="*/ 298 w 522"/>
                  <a:gd name="T33" fmla="*/ 1575 h 1575"/>
                  <a:gd name="T34" fmla="*/ 0 w 522"/>
                  <a:gd name="T35" fmla="*/ 1385 h 1575"/>
                  <a:gd name="T36" fmla="*/ 0 w 522"/>
                  <a:gd name="T37" fmla="*/ 1385 h 1575"/>
                  <a:gd name="T38" fmla="*/ 52 w 522"/>
                  <a:gd name="T39" fmla="*/ 1241 h 1575"/>
                  <a:gd name="T40" fmla="*/ 92 w 522"/>
                  <a:gd name="T41" fmla="*/ 1092 h 1575"/>
                  <a:gd name="T42" fmla="*/ 115 w 522"/>
                  <a:gd name="T43" fmla="*/ 937 h 1575"/>
                  <a:gd name="T44" fmla="*/ 120 w 522"/>
                  <a:gd name="T45" fmla="*/ 787 h 1575"/>
                  <a:gd name="T46" fmla="*/ 115 w 522"/>
                  <a:gd name="T47" fmla="*/ 632 h 1575"/>
                  <a:gd name="T48" fmla="*/ 92 w 522"/>
                  <a:gd name="T49" fmla="*/ 477 h 1575"/>
                  <a:gd name="T50" fmla="*/ 52 w 522"/>
                  <a:gd name="T51" fmla="*/ 327 h 1575"/>
                  <a:gd name="T52" fmla="*/ 0 w 522"/>
                  <a:gd name="T53" fmla="*/ 184 h 1575"/>
                  <a:gd name="T54" fmla="*/ 0 w 522"/>
                  <a:gd name="T55" fmla="*/ 184 h 1575"/>
                  <a:gd name="T56" fmla="*/ 298 w 522"/>
                  <a:gd name="T57" fmla="*/ 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2" h="1575">
                    <a:moveTo>
                      <a:pt x="298" y="0"/>
                    </a:moveTo>
                    <a:lnTo>
                      <a:pt x="350" y="92"/>
                    </a:lnTo>
                    <a:lnTo>
                      <a:pt x="396" y="184"/>
                    </a:lnTo>
                    <a:lnTo>
                      <a:pt x="436" y="281"/>
                    </a:lnTo>
                    <a:lnTo>
                      <a:pt x="464" y="379"/>
                    </a:lnTo>
                    <a:lnTo>
                      <a:pt x="487" y="477"/>
                    </a:lnTo>
                    <a:lnTo>
                      <a:pt x="505" y="580"/>
                    </a:lnTo>
                    <a:lnTo>
                      <a:pt x="516" y="684"/>
                    </a:lnTo>
                    <a:lnTo>
                      <a:pt x="522" y="787"/>
                    </a:lnTo>
                    <a:lnTo>
                      <a:pt x="516" y="885"/>
                    </a:lnTo>
                    <a:lnTo>
                      <a:pt x="505" y="988"/>
                    </a:lnTo>
                    <a:lnTo>
                      <a:pt x="487" y="1092"/>
                    </a:lnTo>
                    <a:lnTo>
                      <a:pt x="464" y="1190"/>
                    </a:lnTo>
                    <a:lnTo>
                      <a:pt x="436" y="1287"/>
                    </a:lnTo>
                    <a:lnTo>
                      <a:pt x="396" y="1385"/>
                    </a:lnTo>
                    <a:lnTo>
                      <a:pt x="350" y="1483"/>
                    </a:lnTo>
                    <a:lnTo>
                      <a:pt x="298" y="1575"/>
                    </a:lnTo>
                    <a:lnTo>
                      <a:pt x="0" y="1385"/>
                    </a:lnTo>
                    <a:lnTo>
                      <a:pt x="0" y="1385"/>
                    </a:lnTo>
                    <a:lnTo>
                      <a:pt x="52" y="1241"/>
                    </a:lnTo>
                    <a:lnTo>
                      <a:pt x="92" y="1092"/>
                    </a:lnTo>
                    <a:lnTo>
                      <a:pt x="115" y="937"/>
                    </a:lnTo>
                    <a:lnTo>
                      <a:pt x="120" y="787"/>
                    </a:lnTo>
                    <a:lnTo>
                      <a:pt x="115" y="632"/>
                    </a:lnTo>
                    <a:lnTo>
                      <a:pt x="92" y="477"/>
                    </a:lnTo>
                    <a:lnTo>
                      <a:pt x="52" y="327"/>
                    </a:lnTo>
                    <a:lnTo>
                      <a:pt x="0" y="184"/>
                    </a:lnTo>
                    <a:lnTo>
                      <a:pt x="0" y="184"/>
                    </a:lnTo>
                    <a:lnTo>
                      <a:pt x="298" y="0"/>
                    </a:lnTo>
                    <a:close/>
                  </a:path>
                </a:pathLst>
              </a:custGeom>
              <a:solidFill>
                <a:srgbClr val="00B0F0"/>
              </a:solidFill>
              <a:ln>
                <a:noFill/>
              </a:ln>
              <a:effectLst>
                <a:outerShdw blurRad="1524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grpSp>
        <p:grpSp>
          <p:nvGrpSpPr>
            <p:cNvPr id="49" name="Group 48">
              <a:extLst>
                <a:ext uri="{FF2B5EF4-FFF2-40B4-BE49-F238E27FC236}">
                  <a16:creationId xmlns:a16="http://schemas.microsoft.com/office/drawing/2014/main" xmlns="" id="{EB863E5E-FF84-4281-BCD2-95634503A133}"/>
                </a:ext>
              </a:extLst>
            </p:cNvPr>
            <p:cNvGrpSpPr/>
            <p:nvPr/>
          </p:nvGrpSpPr>
          <p:grpSpPr>
            <a:xfrm>
              <a:off x="2814530" y="1285486"/>
              <a:ext cx="3599570" cy="2931627"/>
              <a:chOff x="2814530" y="1285486"/>
              <a:chExt cx="3599570" cy="2931627"/>
            </a:xfrm>
          </p:grpSpPr>
          <p:sp>
            <p:nvSpPr>
              <p:cNvPr id="20" name="Freeform 5">
                <a:extLst>
                  <a:ext uri="{FF2B5EF4-FFF2-40B4-BE49-F238E27FC236}">
                    <a16:creationId xmlns:a16="http://schemas.microsoft.com/office/drawing/2014/main" xmlns="" id="{6B7D9ABD-92C3-4F78-9316-BBADBECCC521}"/>
                  </a:ext>
                </a:extLst>
              </p:cNvPr>
              <p:cNvSpPr>
                <a:spLocks/>
              </p:cNvSpPr>
              <p:nvPr/>
            </p:nvSpPr>
            <p:spPr bwMode="auto">
              <a:xfrm rot="14063202">
                <a:off x="3423413" y="1226427"/>
                <a:ext cx="2931627" cy="3049746"/>
              </a:xfrm>
              <a:custGeom>
                <a:avLst/>
                <a:gdLst>
                  <a:gd name="T0" fmla="*/ 1290 w 1514"/>
                  <a:gd name="T1" fmla="*/ 0 h 1575"/>
                  <a:gd name="T2" fmla="*/ 1342 w 1514"/>
                  <a:gd name="T3" fmla="*/ 92 h 1575"/>
                  <a:gd name="T4" fmla="*/ 1388 w 1514"/>
                  <a:gd name="T5" fmla="*/ 190 h 1575"/>
                  <a:gd name="T6" fmla="*/ 1422 w 1514"/>
                  <a:gd name="T7" fmla="*/ 287 h 1575"/>
                  <a:gd name="T8" fmla="*/ 1456 w 1514"/>
                  <a:gd name="T9" fmla="*/ 385 h 1575"/>
                  <a:gd name="T10" fmla="*/ 1479 w 1514"/>
                  <a:gd name="T11" fmla="*/ 483 h 1575"/>
                  <a:gd name="T12" fmla="*/ 1497 w 1514"/>
                  <a:gd name="T13" fmla="*/ 586 h 1575"/>
                  <a:gd name="T14" fmla="*/ 1508 w 1514"/>
                  <a:gd name="T15" fmla="*/ 690 h 1575"/>
                  <a:gd name="T16" fmla="*/ 1514 w 1514"/>
                  <a:gd name="T17" fmla="*/ 788 h 1575"/>
                  <a:gd name="T18" fmla="*/ 1508 w 1514"/>
                  <a:gd name="T19" fmla="*/ 891 h 1575"/>
                  <a:gd name="T20" fmla="*/ 1497 w 1514"/>
                  <a:gd name="T21" fmla="*/ 994 h 1575"/>
                  <a:gd name="T22" fmla="*/ 1479 w 1514"/>
                  <a:gd name="T23" fmla="*/ 1098 h 1575"/>
                  <a:gd name="T24" fmla="*/ 1456 w 1514"/>
                  <a:gd name="T25" fmla="*/ 1196 h 1575"/>
                  <a:gd name="T26" fmla="*/ 1428 w 1514"/>
                  <a:gd name="T27" fmla="*/ 1293 h 1575"/>
                  <a:gd name="T28" fmla="*/ 1388 w 1514"/>
                  <a:gd name="T29" fmla="*/ 1391 h 1575"/>
                  <a:gd name="T30" fmla="*/ 1342 w 1514"/>
                  <a:gd name="T31" fmla="*/ 1483 h 1575"/>
                  <a:gd name="T32" fmla="*/ 1290 w 1514"/>
                  <a:gd name="T33" fmla="*/ 1575 h 1575"/>
                  <a:gd name="T34" fmla="*/ 0 w 1514"/>
                  <a:gd name="T35" fmla="*/ 793 h 1575"/>
                  <a:gd name="T36" fmla="*/ 1290 w 1514"/>
                  <a:gd name="T37" fmla="*/ 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4" h="1575">
                    <a:moveTo>
                      <a:pt x="1290" y="0"/>
                    </a:moveTo>
                    <a:lnTo>
                      <a:pt x="1342" y="92"/>
                    </a:lnTo>
                    <a:lnTo>
                      <a:pt x="1388" y="190"/>
                    </a:lnTo>
                    <a:lnTo>
                      <a:pt x="1422" y="287"/>
                    </a:lnTo>
                    <a:lnTo>
                      <a:pt x="1456" y="385"/>
                    </a:lnTo>
                    <a:lnTo>
                      <a:pt x="1479" y="483"/>
                    </a:lnTo>
                    <a:lnTo>
                      <a:pt x="1497" y="586"/>
                    </a:lnTo>
                    <a:lnTo>
                      <a:pt x="1508" y="690"/>
                    </a:lnTo>
                    <a:lnTo>
                      <a:pt x="1514" y="788"/>
                    </a:lnTo>
                    <a:lnTo>
                      <a:pt x="1508" y="891"/>
                    </a:lnTo>
                    <a:lnTo>
                      <a:pt x="1497" y="994"/>
                    </a:lnTo>
                    <a:lnTo>
                      <a:pt x="1479" y="1098"/>
                    </a:lnTo>
                    <a:lnTo>
                      <a:pt x="1456" y="1196"/>
                    </a:lnTo>
                    <a:lnTo>
                      <a:pt x="1428" y="1293"/>
                    </a:lnTo>
                    <a:lnTo>
                      <a:pt x="1388" y="1391"/>
                    </a:lnTo>
                    <a:lnTo>
                      <a:pt x="1342" y="1483"/>
                    </a:lnTo>
                    <a:lnTo>
                      <a:pt x="1290" y="1575"/>
                    </a:lnTo>
                    <a:lnTo>
                      <a:pt x="0" y="793"/>
                    </a:lnTo>
                    <a:lnTo>
                      <a:pt x="129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IN"/>
              </a:p>
            </p:txBody>
          </p:sp>
          <p:sp>
            <p:nvSpPr>
              <p:cNvPr id="21" name="Freeform 6">
                <a:extLst>
                  <a:ext uri="{FF2B5EF4-FFF2-40B4-BE49-F238E27FC236}">
                    <a16:creationId xmlns:a16="http://schemas.microsoft.com/office/drawing/2014/main" xmlns="" id="{CA981A6D-80E0-4344-9C31-25A816161B94}"/>
                  </a:ext>
                </a:extLst>
              </p:cNvPr>
              <p:cNvSpPr>
                <a:spLocks/>
              </p:cNvSpPr>
              <p:nvPr/>
            </p:nvSpPr>
            <p:spPr bwMode="auto">
              <a:xfrm rot="14063202">
                <a:off x="3834017" y="438867"/>
                <a:ext cx="1010772" cy="3049746"/>
              </a:xfrm>
              <a:custGeom>
                <a:avLst/>
                <a:gdLst>
                  <a:gd name="T0" fmla="*/ 298 w 522"/>
                  <a:gd name="T1" fmla="*/ 0 h 1575"/>
                  <a:gd name="T2" fmla="*/ 350 w 522"/>
                  <a:gd name="T3" fmla="*/ 92 h 1575"/>
                  <a:gd name="T4" fmla="*/ 396 w 522"/>
                  <a:gd name="T5" fmla="*/ 184 h 1575"/>
                  <a:gd name="T6" fmla="*/ 436 w 522"/>
                  <a:gd name="T7" fmla="*/ 281 h 1575"/>
                  <a:gd name="T8" fmla="*/ 464 w 522"/>
                  <a:gd name="T9" fmla="*/ 379 h 1575"/>
                  <a:gd name="T10" fmla="*/ 487 w 522"/>
                  <a:gd name="T11" fmla="*/ 477 h 1575"/>
                  <a:gd name="T12" fmla="*/ 505 w 522"/>
                  <a:gd name="T13" fmla="*/ 580 h 1575"/>
                  <a:gd name="T14" fmla="*/ 516 w 522"/>
                  <a:gd name="T15" fmla="*/ 684 h 1575"/>
                  <a:gd name="T16" fmla="*/ 522 w 522"/>
                  <a:gd name="T17" fmla="*/ 787 h 1575"/>
                  <a:gd name="T18" fmla="*/ 516 w 522"/>
                  <a:gd name="T19" fmla="*/ 885 h 1575"/>
                  <a:gd name="T20" fmla="*/ 505 w 522"/>
                  <a:gd name="T21" fmla="*/ 988 h 1575"/>
                  <a:gd name="T22" fmla="*/ 487 w 522"/>
                  <a:gd name="T23" fmla="*/ 1092 h 1575"/>
                  <a:gd name="T24" fmla="*/ 464 w 522"/>
                  <a:gd name="T25" fmla="*/ 1190 h 1575"/>
                  <a:gd name="T26" fmla="*/ 436 w 522"/>
                  <a:gd name="T27" fmla="*/ 1287 h 1575"/>
                  <a:gd name="T28" fmla="*/ 396 w 522"/>
                  <a:gd name="T29" fmla="*/ 1385 h 1575"/>
                  <a:gd name="T30" fmla="*/ 350 w 522"/>
                  <a:gd name="T31" fmla="*/ 1483 h 1575"/>
                  <a:gd name="T32" fmla="*/ 298 w 522"/>
                  <a:gd name="T33" fmla="*/ 1575 h 1575"/>
                  <a:gd name="T34" fmla="*/ 0 w 522"/>
                  <a:gd name="T35" fmla="*/ 1385 h 1575"/>
                  <a:gd name="T36" fmla="*/ 0 w 522"/>
                  <a:gd name="T37" fmla="*/ 1385 h 1575"/>
                  <a:gd name="T38" fmla="*/ 52 w 522"/>
                  <a:gd name="T39" fmla="*/ 1241 h 1575"/>
                  <a:gd name="T40" fmla="*/ 92 w 522"/>
                  <a:gd name="T41" fmla="*/ 1092 h 1575"/>
                  <a:gd name="T42" fmla="*/ 115 w 522"/>
                  <a:gd name="T43" fmla="*/ 937 h 1575"/>
                  <a:gd name="T44" fmla="*/ 120 w 522"/>
                  <a:gd name="T45" fmla="*/ 787 h 1575"/>
                  <a:gd name="T46" fmla="*/ 115 w 522"/>
                  <a:gd name="T47" fmla="*/ 632 h 1575"/>
                  <a:gd name="T48" fmla="*/ 92 w 522"/>
                  <a:gd name="T49" fmla="*/ 477 h 1575"/>
                  <a:gd name="T50" fmla="*/ 52 w 522"/>
                  <a:gd name="T51" fmla="*/ 327 h 1575"/>
                  <a:gd name="T52" fmla="*/ 0 w 522"/>
                  <a:gd name="T53" fmla="*/ 184 h 1575"/>
                  <a:gd name="T54" fmla="*/ 0 w 522"/>
                  <a:gd name="T55" fmla="*/ 184 h 1575"/>
                  <a:gd name="T56" fmla="*/ 298 w 522"/>
                  <a:gd name="T57" fmla="*/ 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2" h="1575">
                    <a:moveTo>
                      <a:pt x="298" y="0"/>
                    </a:moveTo>
                    <a:lnTo>
                      <a:pt x="350" y="92"/>
                    </a:lnTo>
                    <a:lnTo>
                      <a:pt x="396" y="184"/>
                    </a:lnTo>
                    <a:lnTo>
                      <a:pt x="436" y="281"/>
                    </a:lnTo>
                    <a:lnTo>
                      <a:pt x="464" y="379"/>
                    </a:lnTo>
                    <a:lnTo>
                      <a:pt x="487" y="477"/>
                    </a:lnTo>
                    <a:lnTo>
                      <a:pt x="505" y="580"/>
                    </a:lnTo>
                    <a:lnTo>
                      <a:pt x="516" y="684"/>
                    </a:lnTo>
                    <a:lnTo>
                      <a:pt x="522" y="787"/>
                    </a:lnTo>
                    <a:lnTo>
                      <a:pt x="516" y="885"/>
                    </a:lnTo>
                    <a:lnTo>
                      <a:pt x="505" y="988"/>
                    </a:lnTo>
                    <a:lnTo>
                      <a:pt x="487" y="1092"/>
                    </a:lnTo>
                    <a:lnTo>
                      <a:pt x="464" y="1190"/>
                    </a:lnTo>
                    <a:lnTo>
                      <a:pt x="436" y="1287"/>
                    </a:lnTo>
                    <a:lnTo>
                      <a:pt x="396" y="1385"/>
                    </a:lnTo>
                    <a:lnTo>
                      <a:pt x="350" y="1483"/>
                    </a:lnTo>
                    <a:lnTo>
                      <a:pt x="298" y="1575"/>
                    </a:lnTo>
                    <a:lnTo>
                      <a:pt x="0" y="1385"/>
                    </a:lnTo>
                    <a:lnTo>
                      <a:pt x="0" y="1385"/>
                    </a:lnTo>
                    <a:lnTo>
                      <a:pt x="52" y="1241"/>
                    </a:lnTo>
                    <a:lnTo>
                      <a:pt x="92" y="1092"/>
                    </a:lnTo>
                    <a:lnTo>
                      <a:pt x="115" y="937"/>
                    </a:lnTo>
                    <a:lnTo>
                      <a:pt x="120" y="787"/>
                    </a:lnTo>
                    <a:lnTo>
                      <a:pt x="115" y="632"/>
                    </a:lnTo>
                    <a:lnTo>
                      <a:pt x="92" y="477"/>
                    </a:lnTo>
                    <a:lnTo>
                      <a:pt x="52" y="327"/>
                    </a:lnTo>
                    <a:lnTo>
                      <a:pt x="0" y="184"/>
                    </a:lnTo>
                    <a:lnTo>
                      <a:pt x="0" y="184"/>
                    </a:lnTo>
                    <a:lnTo>
                      <a:pt x="298" y="0"/>
                    </a:lnTo>
                    <a:close/>
                  </a:path>
                </a:pathLst>
              </a:custGeom>
              <a:solidFill>
                <a:srgbClr val="00B0F0"/>
              </a:solidFill>
              <a:ln>
                <a:noFill/>
              </a:ln>
              <a:effectLst>
                <a:outerShdw blurRad="1524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grpSp>
        <p:grpSp>
          <p:nvGrpSpPr>
            <p:cNvPr id="48" name="Group 47">
              <a:extLst>
                <a:ext uri="{FF2B5EF4-FFF2-40B4-BE49-F238E27FC236}">
                  <a16:creationId xmlns:a16="http://schemas.microsoft.com/office/drawing/2014/main" xmlns="" id="{1971AB1C-ACE9-431E-A84F-772FD8C45AE5}"/>
                </a:ext>
              </a:extLst>
            </p:cNvPr>
            <p:cNvGrpSpPr/>
            <p:nvPr/>
          </p:nvGrpSpPr>
          <p:grpSpPr>
            <a:xfrm>
              <a:off x="4744880" y="762292"/>
              <a:ext cx="3998448" cy="3352847"/>
              <a:chOff x="4744880" y="762292"/>
              <a:chExt cx="3998448" cy="3352847"/>
            </a:xfrm>
          </p:grpSpPr>
          <p:sp>
            <p:nvSpPr>
              <p:cNvPr id="17" name="Freeform 5">
                <a:extLst>
                  <a:ext uri="{FF2B5EF4-FFF2-40B4-BE49-F238E27FC236}">
                    <a16:creationId xmlns:a16="http://schemas.microsoft.com/office/drawing/2014/main" xmlns="" id="{40DFC4B0-80D8-42BB-A59B-88AA7325A530}"/>
                  </a:ext>
                </a:extLst>
              </p:cNvPr>
              <p:cNvSpPr>
                <a:spLocks/>
              </p:cNvSpPr>
              <p:nvPr/>
            </p:nvSpPr>
            <p:spPr bwMode="auto">
              <a:xfrm rot="17820000">
                <a:off x="4812424" y="694748"/>
                <a:ext cx="3352847" cy="3487936"/>
              </a:xfrm>
              <a:custGeom>
                <a:avLst/>
                <a:gdLst>
                  <a:gd name="T0" fmla="*/ 1290 w 1514"/>
                  <a:gd name="T1" fmla="*/ 0 h 1575"/>
                  <a:gd name="T2" fmla="*/ 1342 w 1514"/>
                  <a:gd name="T3" fmla="*/ 92 h 1575"/>
                  <a:gd name="T4" fmla="*/ 1388 w 1514"/>
                  <a:gd name="T5" fmla="*/ 190 h 1575"/>
                  <a:gd name="T6" fmla="*/ 1422 w 1514"/>
                  <a:gd name="T7" fmla="*/ 287 h 1575"/>
                  <a:gd name="T8" fmla="*/ 1456 w 1514"/>
                  <a:gd name="T9" fmla="*/ 385 h 1575"/>
                  <a:gd name="T10" fmla="*/ 1479 w 1514"/>
                  <a:gd name="T11" fmla="*/ 483 h 1575"/>
                  <a:gd name="T12" fmla="*/ 1497 w 1514"/>
                  <a:gd name="T13" fmla="*/ 586 h 1575"/>
                  <a:gd name="T14" fmla="*/ 1508 w 1514"/>
                  <a:gd name="T15" fmla="*/ 690 h 1575"/>
                  <a:gd name="T16" fmla="*/ 1514 w 1514"/>
                  <a:gd name="T17" fmla="*/ 788 h 1575"/>
                  <a:gd name="T18" fmla="*/ 1508 w 1514"/>
                  <a:gd name="T19" fmla="*/ 891 h 1575"/>
                  <a:gd name="T20" fmla="*/ 1497 w 1514"/>
                  <a:gd name="T21" fmla="*/ 994 h 1575"/>
                  <a:gd name="T22" fmla="*/ 1479 w 1514"/>
                  <a:gd name="T23" fmla="*/ 1098 h 1575"/>
                  <a:gd name="T24" fmla="*/ 1456 w 1514"/>
                  <a:gd name="T25" fmla="*/ 1196 h 1575"/>
                  <a:gd name="T26" fmla="*/ 1428 w 1514"/>
                  <a:gd name="T27" fmla="*/ 1293 h 1575"/>
                  <a:gd name="T28" fmla="*/ 1388 w 1514"/>
                  <a:gd name="T29" fmla="*/ 1391 h 1575"/>
                  <a:gd name="T30" fmla="*/ 1342 w 1514"/>
                  <a:gd name="T31" fmla="*/ 1483 h 1575"/>
                  <a:gd name="T32" fmla="*/ 1290 w 1514"/>
                  <a:gd name="T33" fmla="*/ 1575 h 1575"/>
                  <a:gd name="T34" fmla="*/ 0 w 1514"/>
                  <a:gd name="T35" fmla="*/ 793 h 1575"/>
                  <a:gd name="T36" fmla="*/ 1290 w 1514"/>
                  <a:gd name="T37" fmla="*/ 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4" h="1575">
                    <a:moveTo>
                      <a:pt x="1290" y="0"/>
                    </a:moveTo>
                    <a:lnTo>
                      <a:pt x="1342" y="92"/>
                    </a:lnTo>
                    <a:lnTo>
                      <a:pt x="1388" y="190"/>
                    </a:lnTo>
                    <a:lnTo>
                      <a:pt x="1422" y="287"/>
                    </a:lnTo>
                    <a:lnTo>
                      <a:pt x="1456" y="385"/>
                    </a:lnTo>
                    <a:lnTo>
                      <a:pt x="1479" y="483"/>
                    </a:lnTo>
                    <a:lnTo>
                      <a:pt x="1497" y="586"/>
                    </a:lnTo>
                    <a:lnTo>
                      <a:pt x="1508" y="690"/>
                    </a:lnTo>
                    <a:lnTo>
                      <a:pt x="1514" y="788"/>
                    </a:lnTo>
                    <a:lnTo>
                      <a:pt x="1508" y="891"/>
                    </a:lnTo>
                    <a:lnTo>
                      <a:pt x="1497" y="994"/>
                    </a:lnTo>
                    <a:lnTo>
                      <a:pt x="1479" y="1098"/>
                    </a:lnTo>
                    <a:lnTo>
                      <a:pt x="1456" y="1196"/>
                    </a:lnTo>
                    <a:lnTo>
                      <a:pt x="1428" y="1293"/>
                    </a:lnTo>
                    <a:lnTo>
                      <a:pt x="1388" y="1391"/>
                    </a:lnTo>
                    <a:lnTo>
                      <a:pt x="1342" y="1483"/>
                    </a:lnTo>
                    <a:lnTo>
                      <a:pt x="1290" y="1575"/>
                    </a:lnTo>
                    <a:lnTo>
                      <a:pt x="0" y="793"/>
                    </a:lnTo>
                    <a:lnTo>
                      <a:pt x="1290"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6">
                <a:extLst>
                  <a:ext uri="{FF2B5EF4-FFF2-40B4-BE49-F238E27FC236}">
                    <a16:creationId xmlns:a16="http://schemas.microsoft.com/office/drawing/2014/main" xmlns="" id="{C8200E80-81C3-4E05-82D3-1FDD5785C6EE}"/>
                  </a:ext>
                </a:extLst>
              </p:cNvPr>
              <p:cNvSpPr>
                <a:spLocks/>
              </p:cNvSpPr>
              <p:nvPr/>
            </p:nvSpPr>
            <p:spPr bwMode="auto">
              <a:xfrm rot="17820000">
                <a:off x="6421359" y="-277922"/>
                <a:ext cx="1156002" cy="3487936"/>
              </a:xfrm>
              <a:custGeom>
                <a:avLst/>
                <a:gdLst>
                  <a:gd name="T0" fmla="*/ 298 w 522"/>
                  <a:gd name="T1" fmla="*/ 0 h 1575"/>
                  <a:gd name="T2" fmla="*/ 350 w 522"/>
                  <a:gd name="T3" fmla="*/ 92 h 1575"/>
                  <a:gd name="T4" fmla="*/ 396 w 522"/>
                  <a:gd name="T5" fmla="*/ 184 h 1575"/>
                  <a:gd name="T6" fmla="*/ 436 w 522"/>
                  <a:gd name="T7" fmla="*/ 281 h 1575"/>
                  <a:gd name="T8" fmla="*/ 464 w 522"/>
                  <a:gd name="T9" fmla="*/ 379 h 1575"/>
                  <a:gd name="T10" fmla="*/ 487 w 522"/>
                  <a:gd name="T11" fmla="*/ 477 h 1575"/>
                  <a:gd name="T12" fmla="*/ 505 w 522"/>
                  <a:gd name="T13" fmla="*/ 580 h 1575"/>
                  <a:gd name="T14" fmla="*/ 516 w 522"/>
                  <a:gd name="T15" fmla="*/ 684 h 1575"/>
                  <a:gd name="T16" fmla="*/ 522 w 522"/>
                  <a:gd name="T17" fmla="*/ 787 h 1575"/>
                  <a:gd name="T18" fmla="*/ 516 w 522"/>
                  <a:gd name="T19" fmla="*/ 885 h 1575"/>
                  <a:gd name="T20" fmla="*/ 505 w 522"/>
                  <a:gd name="T21" fmla="*/ 988 h 1575"/>
                  <a:gd name="T22" fmla="*/ 487 w 522"/>
                  <a:gd name="T23" fmla="*/ 1092 h 1575"/>
                  <a:gd name="T24" fmla="*/ 464 w 522"/>
                  <a:gd name="T25" fmla="*/ 1190 h 1575"/>
                  <a:gd name="T26" fmla="*/ 436 w 522"/>
                  <a:gd name="T27" fmla="*/ 1287 h 1575"/>
                  <a:gd name="T28" fmla="*/ 396 w 522"/>
                  <a:gd name="T29" fmla="*/ 1385 h 1575"/>
                  <a:gd name="T30" fmla="*/ 350 w 522"/>
                  <a:gd name="T31" fmla="*/ 1483 h 1575"/>
                  <a:gd name="T32" fmla="*/ 298 w 522"/>
                  <a:gd name="T33" fmla="*/ 1575 h 1575"/>
                  <a:gd name="T34" fmla="*/ 0 w 522"/>
                  <a:gd name="T35" fmla="*/ 1385 h 1575"/>
                  <a:gd name="T36" fmla="*/ 0 w 522"/>
                  <a:gd name="T37" fmla="*/ 1385 h 1575"/>
                  <a:gd name="T38" fmla="*/ 52 w 522"/>
                  <a:gd name="T39" fmla="*/ 1241 h 1575"/>
                  <a:gd name="T40" fmla="*/ 92 w 522"/>
                  <a:gd name="T41" fmla="*/ 1092 h 1575"/>
                  <a:gd name="T42" fmla="*/ 115 w 522"/>
                  <a:gd name="T43" fmla="*/ 937 h 1575"/>
                  <a:gd name="T44" fmla="*/ 120 w 522"/>
                  <a:gd name="T45" fmla="*/ 787 h 1575"/>
                  <a:gd name="T46" fmla="*/ 115 w 522"/>
                  <a:gd name="T47" fmla="*/ 632 h 1575"/>
                  <a:gd name="T48" fmla="*/ 92 w 522"/>
                  <a:gd name="T49" fmla="*/ 477 h 1575"/>
                  <a:gd name="T50" fmla="*/ 52 w 522"/>
                  <a:gd name="T51" fmla="*/ 327 h 1575"/>
                  <a:gd name="T52" fmla="*/ 0 w 522"/>
                  <a:gd name="T53" fmla="*/ 184 h 1575"/>
                  <a:gd name="T54" fmla="*/ 0 w 522"/>
                  <a:gd name="T55" fmla="*/ 184 h 1575"/>
                  <a:gd name="T56" fmla="*/ 298 w 522"/>
                  <a:gd name="T57" fmla="*/ 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2" h="1575">
                    <a:moveTo>
                      <a:pt x="298" y="0"/>
                    </a:moveTo>
                    <a:lnTo>
                      <a:pt x="350" y="92"/>
                    </a:lnTo>
                    <a:lnTo>
                      <a:pt x="396" y="184"/>
                    </a:lnTo>
                    <a:lnTo>
                      <a:pt x="436" y="281"/>
                    </a:lnTo>
                    <a:lnTo>
                      <a:pt x="464" y="379"/>
                    </a:lnTo>
                    <a:lnTo>
                      <a:pt x="487" y="477"/>
                    </a:lnTo>
                    <a:lnTo>
                      <a:pt x="505" y="580"/>
                    </a:lnTo>
                    <a:lnTo>
                      <a:pt x="516" y="684"/>
                    </a:lnTo>
                    <a:lnTo>
                      <a:pt x="522" y="787"/>
                    </a:lnTo>
                    <a:lnTo>
                      <a:pt x="516" y="885"/>
                    </a:lnTo>
                    <a:lnTo>
                      <a:pt x="505" y="988"/>
                    </a:lnTo>
                    <a:lnTo>
                      <a:pt x="487" y="1092"/>
                    </a:lnTo>
                    <a:lnTo>
                      <a:pt x="464" y="1190"/>
                    </a:lnTo>
                    <a:lnTo>
                      <a:pt x="436" y="1287"/>
                    </a:lnTo>
                    <a:lnTo>
                      <a:pt x="396" y="1385"/>
                    </a:lnTo>
                    <a:lnTo>
                      <a:pt x="350" y="1483"/>
                    </a:lnTo>
                    <a:lnTo>
                      <a:pt x="298" y="1575"/>
                    </a:lnTo>
                    <a:lnTo>
                      <a:pt x="0" y="1385"/>
                    </a:lnTo>
                    <a:lnTo>
                      <a:pt x="0" y="1385"/>
                    </a:lnTo>
                    <a:lnTo>
                      <a:pt x="52" y="1241"/>
                    </a:lnTo>
                    <a:lnTo>
                      <a:pt x="92" y="1092"/>
                    </a:lnTo>
                    <a:lnTo>
                      <a:pt x="115" y="937"/>
                    </a:lnTo>
                    <a:lnTo>
                      <a:pt x="120" y="787"/>
                    </a:lnTo>
                    <a:lnTo>
                      <a:pt x="115" y="632"/>
                    </a:lnTo>
                    <a:lnTo>
                      <a:pt x="92" y="477"/>
                    </a:lnTo>
                    <a:lnTo>
                      <a:pt x="52" y="327"/>
                    </a:lnTo>
                    <a:lnTo>
                      <a:pt x="0" y="184"/>
                    </a:lnTo>
                    <a:lnTo>
                      <a:pt x="0" y="184"/>
                    </a:lnTo>
                    <a:lnTo>
                      <a:pt x="298" y="0"/>
                    </a:lnTo>
                    <a:close/>
                  </a:path>
                </a:pathLst>
              </a:custGeom>
              <a:solidFill>
                <a:srgbClr val="00B0F0"/>
              </a:solidFill>
              <a:ln>
                <a:noFill/>
              </a:ln>
              <a:effectLst>
                <a:outerShdw blurRad="1524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grpSp>
        <p:grpSp>
          <p:nvGrpSpPr>
            <p:cNvPr id="47" name="Group 46">
              <a:extLst>
                <a:ext uri="{FF2B5EF4-FFF2-40B4-BE49-F238E27FC236}">
                  <a16:creationId xmlns:a16="http://schemas.microsoft.com/office/drawing/2014/main" xmlns="" id="{4CF6538C-8AEA-441D-BEFB-4CB3C7EDFF44}"/>
                </a:ext>
              </a:extLst>
            </p:cNvPr>
            <p:cNvGrpSpPr/>
            <p:nvPr/>
          </p:nvGrpSpPr>
          <p:grpSpPr>
            <a:xfrm>
              <a:off x="5744597" y="2015468"/>
              <a:ext cx="3632871" cy="3783893"/>
              <a:chOff x="5744597" y="2015468"/>
              <a:chExt cx="3632871" cy="3783893"/>
            </a:xfrm>
          </p:grpSpPr>
          <p:sp>
            <p:nvSpPr>
              <p:cNvPr id="13" name="Freeform 5">
                <a:extLst>
                  <a:ext uri="{FF2B5EF4-FFF2-40B4-BE49-F238E27FC236}">
                    <a16:creationId xmlns:a16="http://schemas.microsoft.com/office/drawing/2014/main" xmlns="" id="{D21DF137-900C-447A-BBDC-BDC46FD58401}"/>
                  </a:ext>
                </a:extLst>
              </p:cNvPr>
              <p:cNvSpPr>
                <a:spLocks/>
              </p:cNvSpPr>
              <p:nvPr/>
            </p:nvSpPr>
            <p:spPr bwMode="auto">
              <a:xfrm>
                <a:off x="5744597" y="2020119"/>
                <a:ext cx="3632871" cy="3779242"/>
              </a:xfrm>
              <a:custGeom>
                <a:avLst/>
                <a:gdLst>
                  <a:gd name="T0" fmla="*/ 1290 w 1514"/>
                  <a:gd name="T1" fmla="*/ 0 h 1575"/>
                  <a:gd name="T2" fmla="*/ 1342 w 1514"/>
                  <a:gd name="T3" fmla="*/ 92 h 1575"/>
                  <a:gd name="T4" fmla="*/ 1388 w 1514"/>
                  <a:gd name="T5" fmla="*/ 190 h 1575"/>
                  <a:gd name="T6" fmla="*/ 1422 w 1514"/>
                  <a:gd name="T7" fmla="*/ 287 h 1575"/>
                  <a:gd name="T8" fmla="*/ 1456 w 1514"/>
                  <a:gd name="T9" fmla="*/ 385 h 1575"/>
                  <a:gd name="T10" fmla="*/ 1479 w 1514"/>
                  <a:gd name="T11" fmla="*/ 483 h 1575"/>
                  <a:gd name="T12" fmla="*/ 1497 w 1514"/>
                  <a:gd name="T13" fmla="*/ 586 h 1575"/>
                  <a:gd name="T14" fmla="*/ 1508 w 1514"/>
                  <a:gd name="T15" fmla="*/ 690 h 1575"/>
                  <a:gd name="T16" fmla="*/ 1514 w 1514"/>
                  <a:gd name="T17" fmla="*/ 788 h 1575"/>
                  <a:gd name="T18" fmla="*/ 1508 w 1514"/>
                  <a:gd name="T19" fmla="*/ 891 h 1575"/>
                  <a:gd name="T20" fmla="*/ 1497 w 1514"/>
                  <a:gd name="T21" fmla="*/ 994 h 1575"/>
                  <a:gd name="T22" fmla="*/ 1479 w 1514"/>
                  <a:gd name="T23" fmla="*/ 1098 h 1575"/>
                  <a:gd name="T24" fmla="*/ 1456 w 1514"/>
                  <a:gd name="T25" fmla="*/ 1196 h 1575"/>
                  <a:gd name="T26" fmla="*/ 1428 w 1514"/>
                  <a:gd name="T27" fmla="*/ 1293 h 1575"/>
                  <a:gd name="T28" fmla="*/ 1388 w 1514"/>
                  <a:gd name="T29" fmla="*/ 1391 h 1575"/>
                  <a:gd name="T30" fmla="*/ 1342 w 1514"/>
                  <a:gd name="T31" fmla="*/ 1483 h 1575"/>
                  <a:gd name="T32" fmla="*/ 1290 w 1514"/>
                  <a:gd name="T33" fmla="*/ 1575 h 1575"/>
                  <a:gd name="T34" fmla="*/ 0 w 1514"/>
                  <a:gd name="T35" fmla="*/ 793 h 1575"/>
                  <a:gd name="T36" fmla="*/ 1290 w 1514"/>
                  <a:gd name="T37" fmla="*/ 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4" h="1575">
                    <a:moveTo>
                      <a:pt x="1290" y="0"/>
                    </a:moveTo>
                    <a:lnTo>
                      <a:pt x="1342" y="92"/>
                    </a:lnTo>
                    <a:lnTo>
                      <a:pt x="1388" y="190"/>
                    </a:lnTo>
                    <a:lnTo>
                      <a:pt x="1422" y="287"/>
                    </a:lnTo>
                    <a:lnTo>
                      <a:pt x="1456" y="385"/>
                    </a:lnTo>
                    <a:lnTo>
                      <a:pt x="1479" y="483"/>
                    </a:lnTo>
                    <a:lnTo>
                      <a:pt x="1497" y="586"/>
                    </a:lnTo>
                    <a:lnTo>
                      <a:pt x="1508" y="690"/>
                    </a:lnTo>
                    <a:lnTo>
                      <a:pt x="1514" y="788"/>
                    </a:lnTo>
                    <a:lnTo>
                      <a:pt x="1508" y="891"/>
                    </a:lnTo>
                    <a:lnTo>
                      <a:pt x="1497" y="994"/>
                    </a:lnTo>
                    <a:lnTo>
                      <a:pt x="1479" y="1098"/>
                    </a:lnTo>
                    <a:lnTo>
                      <a:pt x="1456" y="1196"/>
                    </a:lnTo>
                    <a:lnTo>
                      <a:pt x="1428" y="1293"/>
                    </a:lnTo>
                    <a:lnTo>
                      <a:pt x="1388" y="1391"/>
                    </a:lnTo>
                    <a:lnTo>
                      <a:pt x="1342" y="1483"/>
                    </a:lnTo>
                    <a:lnTo>
                      <a:pt x="1290" y="1575"/>
                    </a:lnTo>
                    <a:lnTo>
                      <a:pt x="0" y="793"/>
                    </a:lnTo>
                    <a:lnTo>
                      <a:pt x="1290" y="0"/>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 name="Freeform 6">
                <a:extLst>
                  <a:ext uri="{FF2B5EF4-FFF2-40B4-BE49-F238E27FC236}">
                    <a16:creationId xmlns:a16="http://schemas.microsoft.com/office/drawing/2014/main" xmlns="" id="{CF2EBBCA-E196-4402-8AD1-C2C5D91577A7}"/>
                  </a:ext>
                </a:extLst>
              </p:cNvPr>
              <p:cNvSpPr>
                <a:spLocks/>
              </p:cNvSpPr>
              <p:nvPr/>
            </p:nvSpPr>
            <p:spPr bwMode="auto">
              <a:xfrm>
                <a:off x="8124919" y="2015468"/>
                <a:ext cx="1252549" cy="3779242"/>
              </a:xfrm>
              <a:custGeom>
                <a:avLst/>
                <a:gdLst>
                  <a:gd name="T0" fmla="*/ 298 w 522"/>
                  <a:gd name="T1" fmla="*/ 0 h 1575"/>
                  <a:gd name="T2" fmla="*/ 350 w 522"/>
                  <a:gd name="T3" fmla="*/ 92 h 1575"/>
                  <a:gd name="T4" fmla="*/ 396 w 522"/>
                  <a:gd name="T5" fmla="*/ 184 h 1575"/>
                  <a:gd name="T6" fmla="*/ 436 w 522"/>
                  <a:gd name="T7" fmla="*/ 281 h 1575"/>
                  <a:gd name="T8" fmla="*/ 464 w 522"/>
                  <a:gd name="T9" fmla="*/ 379 h 1575"/>
                  <a:gd name="T10" fmla="*/ 487 w 522"/>
                  <a:gd name="T11" fmla="*/ 477 h 1575"/>
                  <a:gd name="T12" fmla="*/ 505 w 522"/>
                  <a:gd name="T13" fmla="*/ 580 h 1575"/>
                  <a:gd name="T14" fmla="*/ 516 w 522"/>
                  <a:gd name="T15" fmla="*/ 684 h 1575"/>
                  <a:gd name="T16" fmla="*/ 522 w 522"/>
                  <a:gd name="T17" fmla="*/ 787 h 1575"/>
                  <a:gd name="T18" fmla="*/ 516 w 522"/>
                  <a:gd name="T19" fmla="*/ 885 h 1575"/>
                  <a:gd name="T20" fmla="*/ 505 w 522"/>
                  <a:gd name="T21" fmla="*/ 988 h 1575"/>
                  <a:gd name="T22" fmla="*/ 487 w 522"/>
                  <a:gd name="T23" fmla="*/ 1092 h 1575"/>
                  <a:gd name="T24" fmla="*/ 464 w 522"/>
                  <a:gd name="T25" fmla="*/ 1190 h 1575"/>
                  <a:gd name="T26" fmla="*/ 436 w 522"/>
                  <a:gd name="T27" fmla="*/ 1287 h 1575"/>
                  <a:gd name="T28" fmla="*/ 396 w 522"/>
                  <a:gd name="T29" fmla="*/ 1385 h 1575"/>
                  <a:gd name="T30" fmla="*/ 350 w 522"/>
                  <a:gd name="T31" fmla="*/ 1483 h 1575"/>
                  <a:gd name="T32" fmla="*/ 298 w 522"/>
                  <a:gd name="T33" fmla="*/ 1575 h 1575"/>
                  <a:gd name="T34" fmla="*/ 0 w 522"/>
                  <a:gd name="T35" fmla="*/ 1385 h 1575"/>
                  <a:gd name="T36" fmla="*/ 0 w 522"/>
                  <a:gd name="T37" fmla="*/ 1385 h 1575"/>
                  <a:gd name="T38" fmla="*/ 52 w 522"/>
                  <a:gd name="T39" fmla="*/ 1241 h 1575"/>
                  <a:gd name="T40" fmla="*/ 92 w 522"/>
                  <a:gd name="T41" fmla="*/ 1092 h 1575"/>
                  <a:gd name="T42" fmla="*/ 115 w 522"/>
                  <a:gd name="T43" fmla="*/ 937 h 1575"/>
                  <a:gd name="T44" fmla="*/ 120 w 522"/>
                  <a:gd name="T45" fmla="*/ 787 h 1575"/>
                  <a:gd name="T46" fmla="*/ 115 w 522"/>
                  <a:gd name="T47" fmla="*/ 632 h 1575"/>
                  <a:gd name="T48" fmla="*/ 92 w 522"/>
                  <a:gd name="T49" fmla="*/ 477 h 1575"/>
                  <a:gd name="T50" fmla="*/ 52 w 522"/>
                  <a:gd name="T51" fmla="*/ 327 h 1575"/>
                  <a:gd name="T52" fmla="*/ 0 w 522"/>
                  <a:gd name="T53" fmla="*/ 184 h 1575"/>
                  <a:gd name="T54" fmla="*/ 0 w 522"/>
                  <a:gd name="T55" fmla="*/ 184 h 1575"/>
                  <a:gd name="T56" fmla="*/ 298 w 522"/>
                  <a:gd name="T57" fmla="*/ 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2" h="1575">
                    <a:moveTo>
                      <a:pt x="298" y="0"/>
                    </a:moveTo>
                    <a:lnTo>
                      <a:pt x="350" y="92"/>
                    </a:lnTo>
                    <a:lnTo>
                      <a:pt x="396" y="184"/>
                    </a:lnTo>
                    <a:lnTo>
                      <a:pt x="436" y="281"/>
                    </a:lnTo>
                    <a:lnTo>
                      <a:pt x="464" y="379"/>
                    </a:lnTo>
                    <a:lnTo>
                      <a:pt x="487" y="477"/>
                    </a:lnTo>
                    <a:lnTo>
                      <a:pt x="505" y="580"/>
                    </a:lnTo>
                    <a:lnTo>
                      <a:pt x="516" y="684"/>
                    </a:lnTo>
                    <a:lnTo>
                      <a:pt x="522" y="787"/>
                    </a:lnTo>
                    <a:lnTo>
                      <a:pt x="516" y="885"/>
                    </a:lnTo>
                    <a:lnTo>
                      <a:pt x="505" y="988"/>
                    </a:lnTo>
                    <a:lnTo>
                      <a:pt x="487" y="1092"/>
                    </a:lnTo>
                    <a:lnTo>
                      <a:pt x="464" y="1190"/>
                    </a:lnTo>
                    <a:lnTo>
                      <a:pt x="436" y="1287"/>
                    </a:lnTo>
                    <a:lnTo>
                      <a:pt x="396" y="1385"/>
                    </a:lnTo>
                    <a:lnTo>
                      <a:pt x="350" y="1483"/>
                    </a:lnTo>
                    <a:lnTo>
                      <a:pt x="298" y="1575"/>
                    </a:lnTo>
                    <a:lnTo>
                      <a:pt x="0" y="1385"/>
                    </a:lnTo>
                    <a:lnTo>
                      <a:pt x="0" y="1385"/>
                    </a:lnTo>
                    <a:lnTo>
                      <a:pt x="52" y="1241"/>
                    </a:lnTo>
                    <a:lnTo>
                      <a:pt x="92" y="1092"/>
                    </a:lnTo>
                    <a:lnTo>
                      <a:pt x="115" y="937"/>
                    </a:lnTo>
                    <a:lnTo>
                      <a:pt x="120" y="787"/>
                    </a:lnTo>
                    <a:lnTo>
                      <a:pt x="115" y="632"/>
                    </a:lnTo>
                    <a:lnTo>
                      <a:pt x="92" y="477"/>
                    </a:lnTo>
                    <a:lnTo>
                      <a:pt x="52" y="327"/>
                    </a:lnTo>
                    <a:lnTo>
                      <a:pt x="0" y="184"/>
                    </a:lnTo>
                    <a:lnTo>
                      <a:pt x="0" y="184"/>
                    </a:lnTo>
                    <a:lnTo>
                      <a:pt x="298" y="0"/>
                    </a:lnTo>
                    <a:close/>
                  </a:path>
                </a:pathLst>
              </a:custGeom>
              <a:solidFill>
                <a:srgbClr val="00B0F0"/>
              </a:solidFill>
              <a:ln>
                <a:noFill/>
              </a:ln>
              <a:effectLst>
                <a:outerShdw blurRad="152400" dist="381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grpSp>
        <p:sp>
          <p:nvSpPr>
            <p:cNvPr id="46" name="Oval 45">
              <a:extLst>
                <a:ext uri="{FF2B5EF4-FFF2-40B4-BE49-F238E27FC236}">
                  <a16:creationId xmlns:a16="http://schemas.microsoft.com/office/drawing/2014/main" xmlns="" id="{7E4F80EF-B1E6-4327-805A-1420B783ED3B}"/>
                </a:ext>
              </a:extLst>
            </p:cNvPr>
            <p:cNvSpPr/>
            <p:nvPr/>
          </p:nvSpPr>
          <p:spPr>
            <a:xfrm>
              <a:off x="4959221" y="3174847"/>
              <a:ext cx="1540042" cy="1540042"/>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342900" dist="38100" dir="270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026" name="TextBox 1025">
            <a:extLst>
              <a:ext uri="{FF2B5EF4-FFF2-40B4-BE49-F238E27FC236}">
                <a16:creationId xmlns:a16="http://schemas.microsoft.com/office/drawing/2014/main" xmlns="" id="{764E46D9-6A93-4941-8C95-6AE369328B97}"/>
              </a:ext>
            </a:extLst>
          </p:cNvPr>
          <p:cNvSpPr txBox="1"/>
          <p:nvPr/>
        </p:nvSpPr>
        <p:spPr>
          <a:xfrm>
            <a:off x="7080042" y="3604425"/>
            <a:ext cx="813093" cy="646331"/>
          </a:xfrm>
          <a:prstGeom prst="rect">
            <a:avLst/>
          </a:prstGeom>
          <a:noFill/>
        </p:spPr>
        <p:txBody>
          <a:bodyPr wrap="square" rtlCol="0">
            <a:spAutoFit/>
          </a:bodyPr>
          <a:lstStyle/>
          <a:p>
            <a:pPr algn="ctr"/>
            <a:r>
              <a:rPr lang="en-IN" sz="3600" dirty="0">
                <a:solidFill>
                  <a:schemeClr val="bg1">
                    <a:alpha val="85000"/>
                  </a:schemeClr>
                </a:solidFill>
                <a:latin typeface="Eurostile BQ" pitchFamily="50" charset="0"/>
              </a:rPr>
              <a:t>A</a:t>
            </a:r>
          </a:p>
        </p:txBody>
      </p:sp>
      <p:sp>
        <p:nvSpPr>
          <p:cNvPr id="68" name="TextBox 67">
            <a:extLst>
              <a:ext uri="{FF2B5EF4-FFF2-40B4-BE49-F238E27FC236}">
                <a16:creationId xmlns:a16="http://schemas.microsoft.com/office/drawing/2014/main" xmlns="" id="{2C1ABE16-F5DD-4FF8-AEEA-D4254891B952}"/>
              </a:ext>
            </a:extLst>
          </p:cNvPr>
          <p:cNvSpPr txBox="1"/>
          <p:nvPr/>
        </p:nvSpPr>
        <p:spPr>
          <a:xfrm>
            <a:off x="6140096" y="2266199"/>
            <a:ext cx="813093" cy="523220"/>
          </a:xfrm>
          <a:prstGeom prst="rect">
            <a:avLst/>
          </a:prstGeom>
          <a:noFill/>
        </p:spPr>
        <p:txBody>
          <a:bodyPr wrap="square" rtlCol="0">
            <a:spAutoFit/>
          </a:bodyPr>
          <a:lstStyle/>
          <a:p>
            <a:pPr algn="ctr"/>
            <a:r>
              <a:rPr lang="en-IN" sz="2800" dirty="0">
                <a:solidFill>
                  <a:schemeClr val="bg1">
                    <a:alpha val="85000"/>
                  </a:schemeClr>
                </a:solidFill>
                <a:latin typeface="Eurostile BQ" pitchFamily="50" charset="0"/>
              </a:rPr>
              <a:t>B</a:t>
            </a:r>
          </a:p>
        </p:txBody>
      </p:sp>
      <p:sp>
        <p:nvSpPr>
          <p:cNvPr id="69" name="TextBox 68">
            <a:extLst>
              <a:ext uri="{FF2B5EF4-FFF2-40B4-BE49-F238E27FC236}">
                <a16:creationId xmlns:a16="http://schemas.microsoft.com/office/drawing/2014/main" xmlns="" id="{45035578-BC8A-48A5-81F7-99911E8A5864}"/>
              </a:ext>
            </a:extLst>
          </p:cNvPr>
          <p:cNvSpPr txBox="1"/>
          <p:nvPr/>
        </p:nvSpPr>
        <p:spPr>
          <a:xfrm>
            <a:off x="4465119" y="2529586"/>
            <a:ext cx="813093" cy="461665"/>
          </a:xfrm>
          <a:prstGeom prst="rect">
            <a:avLst/>
          </a:prstGeom>
          <a:noFill/>
        </p:spPr>
        <p:txBody>
          <a:bodyPr wrap="square" rtlCol="0">
            <a:spAutoFit/>
          </a:bodyPr>
          <a:lstStyle/>
          <a:p>
            <a:pPr algn="ctr"/>
            <a:r>
              <a:rPr lang="en-IN" sz="2400" dirty="0">
                <a:solidFill>
                  <a:schemeClr val="bg1">
                    <a:alpha val="85000"/>
                  </a:schemeClr>
                </a:solidFill>
                <a:latin typeface="Eurostile BQ" pitchFamily="50" charset="0"/>
              </a:rPr>
              <a:t>C</a:t>
            </a:r>
          </a:p>
        </p:txBody>
      </p:sp>
      <p:sp>
        <p:nvSpPr>
          <p:cNvPr id="70" name="TextBox 69">
            <a:extLst>
              <a:ext uri="{FF2B5EF4-FFF2-40B4-BE49-F238E27FC236}">
                <a16:creationId xmlns:a16="http://schemas.microsoft.com/office/drawing/2014/main" xmlns="" id="{0891EABB-9755-40F0-A3D4-9817A5DC0B01}"/>
              </a:ext>
            </a:extLst>
          </p:cNvPr>
          <p:cNvSpPr txBox="1"/>
          <p:nvPr/>
        </p:nvSpPr>
        <p:spPr>
          <a:xfrm>
            <a:off x="4039426" y="3970600"/>
            <a:ext cx="813093" cy="400110"/>
          </a:xfrm>
          <a:prstGeom prst="rect">
            <a:avLst/>
          </a:prstGeom>
          <a:noFill/>
        </p:spPr>
        <p:txBody>
          <a:bodyPr wrap="square" rtlCol="0">
            <a:spAutoFit/>
          </a:bodyPr>
          <a:lstStyle/>
          <a:p>
            <a:pPr algn="ctr"/>
            <a:r>
              <a:rPr lang="en-IN" sz="2000" dirty="0">
                <a:solidFill>
                  <a:schemeClr val="bg1">
                    <a:alpha val="85000"/>
                  </a:schemeClr>
                </a:solidFill>
                <a:latin typeface="Eurostile BQ" pitchFamily="50" charset="0"/>
              </a:rPr>
              <a:t>D</a:t>
            </a:r>
          </a:p>
        </p:txBody>
      </p:sp>
      <p:sp>
        <p:nvSpPr>
          <p:cNvPr id="71" name="TextBox 70">
            <a:extLst>
              <a:ext uri="{FF2B5EF4-FFF2-40B4-BE49-F238E27FC236}">
                <a16:creationId xmlns:a16="http://schemas.microsoft.com/office/drawing/2014/main" xmlns="" id="{77F020CA-C90E-4C42-82DB-4F9C321AA1E7}"/>
              </a:ext>
            </a:extLst>
          </p:cNvPr>
          <p:cNvSpPr txBox="1"/>
          <p:nvPr/>
        </p:nvSpPr>
        <p:spPr>
          <a:xfrm>
            <a:off x="4963161" y="4893660"/>
            <a:ext cx="813093" cy="369332"/>
          </a:xfrm>
          <a:prstGeom prst="rect">
            <a:avLst/>
          </a:prstGeom>
          <a:noFill/>
        </p:spPr>
        <p:txBody>
          <a:bodyPr wrap="square" rtlCol="0">
            <a:spAutoFit/>
          </a:bodyPr>
          <a:lstStyle/>
          <a:p>
            <a:pPr algn="ctr"/>
            <a:r>
              <a:rPr lang="en-IN" dirty="0">
                <a:solidFill>
                  <a:schemeClr val="bg1">
                    <a:alpha val="85000"/>
                  </a:schemeClr>
                </a:solidFill>
                <a:latin typeface="Eurostile BQ" pitchFamily="50" charset="0"/>
              </a:rPr>
              <a:t>E</a:t>
            </a:r>
          </a:p>
        </p:txBody>
      </p:sp>
      <p:sp>
        <p:nvSpPr>
          <p:cNvPr id="72" name="TextBox 71">
            <a:extLst>
              <a:ext uri="{FF2B5EF4-FFF2-40B4-BE49-F238E27FC236}">
                <a16:creationId xmlns:a16="http://schemas.microsoft.com/office/drawing/2014/main" xmlns="" id="{2AA6A499-39AA-45DA-9792-899CAB236D05}"/>
              </a:ext>
            </a:extLst>
          </p:cNvPr>
          <p:cNvSpPr txBox="1"/>
          <p:nvPr/>
        </p:nvSpPr>
        <p:spPr>
          <a:xfrm>
            <a:off x="5964919" y="4645172"/>
            <a:ext cx="813093" cy="338554"/>
          </a:xfrm>
          <a:prstGeom prst="rect">
            <a:avLst/>
          </a:prstGeom>
          <a:noFill/>
        </p:spPr>
        <p:txBody>
          <a:bodyPr wrap="square" rtlCol="0">
            <a:spAutoFit/>
          </a:bodyPr>
          <a:lstStyle/>
          <a:p>
            <a:pPr algn="ctr"/>
            <a:r>
              <a:rPr lang="en-IN" sz="1600" dirty="0">
                <a:solidFill>
                  <a:schemeClr val="bg1">
                    <a:alpha val="85000"/>
                  </a:schemeClr>
                </a:solidFill>
                <a:latin typeface="Eurostile BQ" pitchFamily="50" charset="0"/>
              </a:rPr>
              <a:t>F</a:t>
            </a:r>
          </a:p>
        </p:txBody>
      </p:sp>
      <p:grpSp>
        <p:nvGrpSpPr>
          <p:cNvPr id="1028" name="Group 1027">
            <a:extLst>
              <a:ext uri="{FF2B5EF4-FFF2-40B4-BE49-F238E27FC236}">
                <a16:creationId xmlns:a16="http://schemas.microsoft.com/office/drawing/2014/main" xmlns="" id="{ED44A773-F908-46AB-9758-FB6A9177C64B}"/>
              </a:ext>
            </a:extLst>
          </p:cNvPr>
          <p:cNvGrpSpPr/>
          <p:nvPr/>
        </p:nvGrpSpPr>
        <p:grpSpPr>
          <a:xfrm>
            <a:off x="10086794" y="3230513"/>
            <a:ext cx="1639876" cy="1119111"/>
            <a:chOff x="10102945" y="3483203"/>
            <a:chExt cx="1639876" cy="1119111"/>
          </a:xfrm>
        </p:grpSpPr>
        <p:sp>
          <p:nvSpPr>
            <p:cNvPr id="1027" name="TextBox 1026">
              <a:extLst>
                <a:ext uri="{FF2B5EF4-FFF2-40B4-BE49-F238E27FC236}">
                  <a16:creationId xmlns:a16="http://schemas.microsoft.com/office/drawing/2014/main" xmlns="" id="{4598DCF8-B030-4BAF-821B-1933B4557BE9}"/>
                </a:ext>
              </a:extLst>
            </p:cNvPr>
            <p:cNvSpPr txBox="1"/>
            <p:nvPr/>
          </p:nvSpPr>
          <p:spPr>
            <a:xfrm>
              <a:off x="10102945" y="3702068"/>
              <a:ext cx="1639876" cy="900246"/>
            </a:xfrm>
            <a:prstGeom prst="rect">
              <a:avLst/>
            </a:prstGeom>
            <a:noFill/>
          </p:spPr>
          <p:txBody>
            <a:bodyPr wrap="square" rtlCol="0">
              <a:spAutoFit/>
            </a:bodyPr>
            <a:lstStyle/>
            <a:p>
              <a:r>
                <a:rPr lang="en-GB" sz="1050" dirty="0">
                  <a:solidFill>
                    <a:schemeClr val="bg1"/>
                  </a:solidFill>
                  <a:latin typeface="Nexa Light" panose="02000000000000000000"/>
                </a:rPr>
                <a:t>Before going off on a big transformational HR journey, first establish a clearly defined goal</a:t>
              </a:r>
              <a:r>
                <a:rPr lang="en-IN" sz="1050" dirty="0">
                  <a:solidFill>
                    <a:schemeClr val="bg1"/>
                  </a:solidFill>
                  <a:latin typeface="Nexa Light" panose="02000000000000000000"/>
                  <a:ea typeface="Roboto Condensed Light" panose="02000000000000000000" pitchFamily="2" charset="0"/>
                  <a:cs typeface="Roboto Condensed Light" panose="02000000000000000000" pitchFamily="2" charset="0"/>
                </a:rPr>
                <a:t>.</a:t>
              </a:r>
            </a:p>
          </p:txBody>
        </p:sp>
        <p:sp>
          <p:nvSpPr>
            <p:cNvPr id="74" name="TextBox 73">
              <a:extLst>
                <a:ext uri="{FF2B5EF4-FFF2-40B4-BE49-F238E27FC236}">
                  <a16:creationId xmlns:a16="http://schemas.microsoft.com/office/drawing/2014/main" xmlns="" id="{4F619DD6-2A29-4A1D-B1CD-6C384A506743}"/>
                </a:ext>
              </a:extLst>
            </p:cNvPr>
            <p:cNvSpPr txBox="1"/>
            <p:nvPr/>
          </p:nvSpPr>
          <p:spPr>
            <a:xfrm>
              <a:off x="10102945" y="3483203"/>
              <a:ext cx="1363579" cy="261610"/>
            </a:xfrm>
            <a:prstGeom prst="rect">
              <a:avLst/>
            </a:prstGeom>
            <a:noFill/>
          </p:spPr>
          <p:txBody>
            <a:bodyPr wrap="square" rtlCol="0">
              <a:spAutoFit/>
            </a:bodyPr>
            <a:lstStyle/>
            <a:p>
              <a:r>
                <a:rPr lang="en-IN" sz="1100" spc="300" dirty="0">
                  <a:solidFill>
                    <a:schemeClr val="bg1"/>
                  </a:solidFill>
                  <a:latin typeface="Nexa Light"/>
                  <a:ea typeface="Roboto Medium" panose="02000000000000000000" pitchFamily="2" charset="0"/>
                  <a:cs typeface="Roboto Medium" panose="02000000000000000000" pitchFamily="2" charset="0"/>
                </a:rPr>
                <a:t>Clear Goal</a:t>
              </a:r>
            </a:p>
          </p:txBody>
        </p:sp>
      </p:grpSp>
      <p:grpSp>
        <p:nvGrpSpPr>
          <p:cNvPr id="76" name="Group 75">
            <a:extLst>
              <a:ext uri="{FF2B5EF4-FFF2-40B4-BE49-F238E27FC236}">
                <a16:creationId xmlns:a16="http://schemas.microsoft.com/office/drawing/2014/main" xmlns="" id="{326AA50A-2DB3-456D-8644-3618C74CFFAA}"/>
              </a:ext>
            </a:extLst>
          </p:cNvPr>
          <p:cNvGrpSpPr/>
          <p:nvPr/>
        </p:nvGrpSpPr>
        <p:grpSpPr>
          <a:xfrm>
            <a:off x="8648532" y="304382"/>
            <a:ext cx="1639876" cy="957529"/>
            <a:chOff x="10102945" y="3483203"/>
            <a:chExt cx="1639876" cy="957529"/>
          </a:xfrm>
        </p:grpSpPr>
        <p:sp>
          <p:nvSpPr>
            <p:cNvPr id="77" name="TextBox 76">
              <a:extLst>
                <a:ext uri="{FF2B5EF4-FFF2-40B4-BE49-F238E27FC236}">
                  <a16:creationId xmlns:a16="http://schemas.microsoft.com/office/drawing/2014/main" xmlns="" id="{FCECD72A-5F3D-4D7C-8F40-1E92AD1E7B23}"/>
                </a:ext>
              </a:extLst>
            </p:cNvPr>
            <p:cNvSpPr txBox="1"/>
            <p:nvPr/>
          </p:nvSpPr>
          <p:spPr>
            <a:xfrm>
              <a:off x="10102945" y="3702068"/>
              <a:ext cx="1639876" cy="738664"/>
            </a:xfrm>
            <a:prstGeom prst="rect">
              <a:avLst/>
            </a:prstGeom>
            <a:noFill/>
          </p:spPr>
          <p:txBody>
            <a:bodyPr wrap="square" rtlCol="0">
              <a:spAutoFit/>
            </a:bodyPr>
            <a:lstStyle/>
            <a:p>
              <a:r>
                <a:rPr lang="en-GB" sz="1050" dirty="0">
                  <a:solidFill>
                    <a:schemeClr val="bg1"/>
                  </a:solidFill>
                  <a:latin typeface="Nexa Light" panose="02000000000000000000"/>
                </a:rPr>
                <a:t>You need all the support you can get when it comes to  HR Transformation.</a:t>
              </a:r>
              <a:endParaRPr lang="en-IN" sz="1050" dirty="0">
                <a:solidFill>
                  <a:schemeClr val="bg1"/>
                </a:solidFill>
                <a:latin typeface="Nexa Light" panose="02000000000000000000"/>
                <a:ea typeface="Roboto Condensed Light" panose="02000000000000000000" pitchFamily="2" charset="0"/>
                <a:cs typeface="Roboto Condensed Light" panose="02000000000000000000" pitchFamily="2" charset="0"/>
              </a:endParaRPr>
            </a:p>
          </p:txBody>
        </p:sp>
        <p:sp>
          <p:nvSpPr>
            <p:cNvPr id="78" name="TextBox 77">
              <a:extLst>
                <a:ext uri="{FF2B5EF4-FFF2-40B4-BE49-F238E27FC236}">
                  <a16:creationId xmlns:a16="http://schemas.microsoft.com/office/drawing/2014/main" xmlns="" id="{72A97075-D3CE-4F8A-82F7-5BFB6B4C8D18}"/>
                </a:ext>
              </a:extLst>
            </p:cNvPr>
            <p:cNvSpPr txBox="1"/>
            <p:nvPr/>
          </p:nvSpPr>
          <p:spPr>
            <a:xfrm>
              <a:off x="10102945" y="3483203"/>
              <a:ext cx="1534667" cy="261610"/>
            </a:xfrm>
            <a:prstGeom prst="rect">
              <a:avLst/>
            </a:prstGeom>
            <a:noFill/>
          </p:spPr>
          <p:txBody>
            <a:bodyPr wrap="square" rtlCol="0">
              <a:spAutoFit/>
            </a:bodyPr>
            <a:lstStyle/>
            <a:p>
              <a:r>
                <a:rPr lang="en-IN" sz="1100" spc="300" dirty="0">
                  <a:solidFill>
                    <a:schemeClr val="bg1"/>
                  </a:solidFill>
                  <a:latin typeface="Nexa Light" panose="02000000000000000000"/>
                  <a:ea typeface="Roboto Medium" panose="02000000000000000000" pitchFamily="2" charset="0"/>
                  <a:cs typeface="Roboto Medium" panose="02000000000000000000" pitchFamily="2" charset="0"/>
                </a:rPr>
                <a:t>On board all</a:t>
              </a:r>
            </a:p>
          </p:txBody>
        </p:sp>
      </p:grpSp>
      <p:grpSp>
        <p:nvGrpSpPr>
          <p:cNvPr id="79" name="Group 78">
            <a:extLst>
              <a:ext uri="{FF2B5EF4-FFF2-40B4-BE49-F238E27FC236}">
                <a16:creationId xmlns:a16="http://schemas.microsoft.com/office/drawing/2014/main" xmlns="" id="{F72B6C18-E54C-44AA-B13F-5F70F9BDB374}"/>
              </a:ext>
            </a:extLst>
          </p:cNvPr>
          <p:cNvGrpSpPr/>
          <p:nvPr/>
        </p:nvGrpSpPr>
        <p:grpSpPr>
          <a:xfrm>
            <a:off x="2130071" y="271888"/>
            <a:ext cx="2521426" cy="957529"/>
            <a:chOff x="10102945" y="3483203"/>
            <a:chExt cx="2521426" cy="957529"/>
          </a:xfrm>
        </p:grpSpPr>
        <p:sp>
          <p:nvSpPr>
            <p:cNvPr id="80" name="TextBox 79">
              <a:extLst>
                <a:ext uri="{FF2B5EF4-FFF2-40B4-BE49-F238E27FC236}">
                  <a16:creationId xmlns:a16="http://schemas.microsoft.com/office/drawing/2014/main" xmlns="" id="{62A902E4-C066-4DDA-BF89-95E96E95A911}"/>
                </a:ext>
              </a:extLst>
            </p:cNvPr>
            <p:cNvSpPr txBox="1"/>
            <p:nvPr/>
          </p:nvSpPr>
          <p:spPr>
            <a:xfrm>
              <a:off x="10102945" y="3702068"/>
              <a:ext cx="2365292" cy="738664"/>
            </a:xfrm>
            <a:prstGeom prst="rect">
              <a:avLst/>
            </a:prstGeom>
            <a:noFill/>
          </p:spPr>
          <p:txBody>
            <a:bodyPr wrap="square" rtlCol="0">
              <a:spAutoFit/>
            </a:bodyPr>
            <a:lstStyle/>
            <a:p>
              <a:pPr algn="just"/>
              <a:r>
                <a:rPr lang="en-GB" sz="1050" dirty="0">
                  <a:solidFill>
                    <a:schemeClr val="bg1"/>
                  </a:solidFill>
                  <a:latin typeface="Nexa Light" panose="02000000000000000000"/>
                </a:rPr>
                <a:t>Always start simple and small. Look at the areas of your HR processes that could do with a digital makeover</a:t>
              </a:r>
              <a:endParaRPr lang="en-IN" sz="1050" dirty="0">
                <a:solidFill>
                  <a:schemeClr val="bg1"/>
                </a:solidFill>
                <a:latin typeface="Nexa Light" panose="02000000000000000000"/>
                <a:ea typeface="Roboto Condensed Light" panose="02000000000000000000" pitchFamily="2" charset="0"/>
                <a:cs typeface="Roboto Condensed Light" panose="02000000000000000000" pitchFamily="2" charset="0"/>
              </a:endParaRPr>
            </a:p>
          </p:txBody>
        </p:sp>
        <p:sp>
          <p:nvSpPr>
            <p:cNvPr id="81" name="TextBox 80">
              <a:extLst>
                <a:ext uri="{FF2B5EF4-FFF2-40B4-BE49-F238E27FC236}">
                  <a16:creationId xmlns:a16="http://schemas.microsoft.com/office/drawing/2014/main" xmlns="" id="{02D7F8DB-505C-4BC4-AB65-048ECF8EE32D}"/>
                </a:ext>
              </a:extLst>
            </p:cNvPr>
            <p:cNvSpPr txBox="1"/>
            <p:nvPr/>
          </p:nvSpPr>
          <p:spPr>
            <a:xfrm>
              <a:off x="10102945" y="3483203"/>
              <a:ext cx="2521426" cy="261610"/>
            </a:xfrm>
            <a:prstGeom prst="rect">
              <a:avLst/>
            </a:prstGeom>
            <a:noFill/>
          </p:spPr>
          <p:txBody>
            <a:bodyPr wrap="square" rtlCol="0">
              <a:spAutoFit/>
            </a:bodyPr>
            <a:lstStyle/>
            <a:p>
              <a:r>
                <a:rPr lang="en-IN" sz="1100" spc="300" dirty="0">
                  <a:solidFill>
                    <a:schemeClr val="bg1"/>
                  </a:solidFill>
                  <a:latin typeface="Nexa Light" panose="02000000000000000000"/>
                  <a:ea typeface="Roboto Medium" panose="02000000000000000000" pitchFamily="2" charset="0"/>
                  <a:cs typeface="Roboto Medium" panose="02000000000000000000" pitchFamily="2" charset="0"/>
                </a:rPr>
                <a:t>Avoid Complication</a:t>
              </a:r>
            </a:p>
          </p:txBody>
        </p:sp>
      </p:grpSp>
      <p:grpSp>
        <p:nvGrpSpPr>
          <p:cNvPr id="82" name="Group 81">
            <a:extLst>
              <a:ext uri="{FF2B5EF4-FFF2-40B4-BE49-F238E27FC236}">
                <a16:creationId xmlns:a16="http://schemas.microsoft.com/office/drawing/2014/main" xmlns="" id="{CD3396FE-4962-4A5D-879F-E6487BCCB1E2}"/>
              </a:ext>
            </a:extLst>
          </p:cNvPr>
          <p:cNvGrpSpPr/>
          <p:nvPr/>
        </p:nvGrpSpPr>
        <p:grpSpPr>
          <a:xfrm>
            <a:off x="876333" y="3795914"/>
            <a:ext cx="2052651" cy="795946"/>
            <a:chOff x="10102945" y="3483203"/>
            <a:chExt cx="1893980" cy="795946"/>
          </a:xfrm>
        </p:grpSpPr>
        <p:sp>
          <p:nvSpPr>
            <p:cNvPr id="83" name="TextBox 82">
              <a:extLst>
                <a:ext uri="{FF2B5EF4-FFF2-40B4-BE49-F238E27FC236}">
                  <a16:creationId xmlns:a16="http://schemas.microsoft.com/office/drawing/2014/main" xmlns="" id="{61FD4E02-8C5D-4562-BBC6-0D0FA1F05494}"/>
                </a:ext>
              </a:extLst>
            </p:cNvPr>
            <p:cNvSpPr txBox="1"/>
            <p:nvPr/>
          </p:nvSpPr>
          <p:spPr>
            <a:xfrm>
              <a:off x="10102945" y="3702068"/>
              <a:ext cx="1639876" cy="577081"/>
            </a:xfrm>
            <a:prstGeom prst="rect">
              <a:avLst/>
            </a:prstGeom>
            <a:noFill/>
          </p:spPr>
          <p:txBody>
            <a:bodyPr wrap="square" rtlCol="0">
              <a:spAutoFit/>
            </a:bodyPr>
            <a:lstStyle/>
            <a:p>
              <a:r>
                <a:rPr lang="en-GB" sz="1050" dirty="0">
                  <a:solidFill>
                    <a:schemeClr val="bg1"/>
                  </a:solidFill>
                  <a:latin typeface="Nexa Light" panose="02000000000000000000"/>
                </a:rPr>
                <a:t>Start with the ideas that are high impact and low effort.</a:t>
              </a:r>
              <a:endParaRPr lang="en-IN" sz="1050" dirty="0">
                <a:solidFill>
                  <a:schemeClr val="bg1"/>
                </a:solidFill>
                <a:latin typeface="Nexa Light" panose="02000000000000000000"/>
                <a:ea typeface="Roboto Condensed Light" panose="02000000000000000000" pitchFamily="2" charset="0"/>
                <a:cs typeface="Roboto Condensed Light" panose="02000000000000000000" pitchFamily="2" charset="0"/>
              </a:endParaRPr>
            </a:p>
          </p:txBody>
        </p:sp>
        <p:sp>
          <p:nvSpPr>
            <p:cNvPr id="84" name="TextBox 83">
              <a:extLst>
                <a:ext uri="{FF2B5EF4-FFF2-40B4-BE49-F238E27FC236}">
                  <a16:creationId xmlns:a16="http://schemas.microsoft.com/office/drawing/2014/main" xmlns="" id="{C006A7E3-DAF7-4453-A21C-F45E528975C5}"/>
                </a:ext>
              </a:extLst>
            </p:cNvPr>
            <p:cNvSpPr txBox="1"/>
            <p:nvPr/>
          </p:nvSpPr>
          <p:spPr>
            <a:xfrm>
              <a:off x="10102945" y="3483203"/>
              <a:ext cx="1893980" cy="261610"/>
            </a:xfrm>
            <a:prstGeom prst="rect">
              <a:avLst/>
            </a:prstGeom>
            <a:noFill/>
          </p:spPr>
          <p:txBody>
            <a:bodyPr wrap="square" rtlCol="0">
              <a:spAutoFit/>
            </a:bodyPr>
            <a:lstStyle/>
            <a:p>
              <a:r>
                <a:rPr lang="en-IN" sz="1100" spc="300" dirty="0">
                  <a:solidFill>
                    <a:schemeClr val="bg1"/>
                  </a:solidFill>
                  <a:latin typeface="Nexa Light" panose="02000000000000000000"/>
                  <a:ea typeface="Roboto Medium" panose="02000000000000000000" pitchFamily="2" charset="0"/>
                  <a:cs typeface="Roboto Medium" panose="02000000000000000000" pitchFamily="2" charset="0"/>
                </a:rPr>
                <a:t>Prioritize ideas</a:t>
              </a:r>
            </a:p>
          </p:txBody>
        </p:sp>
      </p:grpSp>
      <p:grpSp>
        <p:nvGrpSpPr>
          <p:cNvPr id="85" name="Group 84">
            <a:extLst>
              <a:ext uri="{FF2B5EF4-FFF2-40B4-BE49-F238E27FC236}">
                <a16:creationId xmlns:a16="http://schemas.microsoft.com/office/drawing/2014/main" xmlns="" id="{E5AAAD57-DE91-4499-8F6D-CD274B769B2B}"/>
              </a:ext>
            </a:extLst>
          </p:cNvPr>
          <p:cNvGrpSpPr/>
          <p:nvPr/>
        </p:nvGrpSpPr>
        <p:grpSpPr>
          <a:xfrm>
            <a:off x="1541929" y="5773302"/>
            <a:ext cx="2379110" cy="795946"/>
            <a:chOff x="10102945" y="3483203"/>
            <a:chExt cx="1639876" cy="795946"/>
          </a:xfrm>
        </p:grpSpPr>
        <p:sp>
          <p:nvSpPr>
            <p:cNvPr id="86" name="TextBox 85">
              <a:extLst>
                <a:ext uri="{FF2B5EF4-FFF2-40B4-BE49-F238E27FC236}">
                  <a16:creationId xmlns:a16="http://schemas.microsoft.com/office/drawing/2014/main" xmlns="" id="{9900CFB8-B5E5-4F1F-97FD-5C32EEA7485C}"/>
                </a:ext>
              </a:extLst>
            </p:cNvPr>
            <p:cNvSpPr txBox="1"/>
            <p:nvPr/>
          </p:nvSpPr>
          <p:spPr>
            <a:xfrm>
              <a:off x="10102945" y="3702068"/>
              <a:ext cx="1234097" cy="577081"/>
            </a:xfrm>
            <a:prstGeom prst="rect">
              <a:avLst/>
            </a:prstGeom>
            <a:noFill/>
          </p:spPr>
          <p:txBody>
            <a:bodyPr wrap="square" rtlCol="0">
              <a:spAutoFit/>
            </a:bodyPr>
            <a:lstStyle/>
            <a:p>
              <a:r>
                <a:rPr lang="en-GB" sz="1050" dirty="0">
                  <a:solidFill>
                    <a:schemeClr val="bg1"/>
                  </a:solidFill>
                  <a:latin typeface="Nexa Light" panose="02000000000000000000"/>
                </a:rPr>
                <a:t>need to critically assess what works and what doesn’t</a:t>
              </a:r>
              <a:endParaRPr lang="en-IN" sz="1050" dirty="0">
                <a:solidFill>
                  <a:schemeClr val="bg1"/>
                </a:solidFill>
                <a:latin typeface="Nexa Light" panose="02000000000000000000"/>
                <a:ea typeface="Roboto Condensed Light" panose="02000000000000000000" pitchFamily="2" charset="0"/>
                <a:cs typeface="Roboto Condensed Light" panose="02000000000000000000" pitchFamily="2" charset="0"/>
              </a:endParaRPr>
            </a:p>
          </p:txBody>
        </p:sp>
        <p:sp>
          <p:nvSpPr>
            <p:cNvPr id="87" name="TextBox 86">
              <a:extLst>
                <a:ext uri="{FF2B5EF4-FFF2-40B4-BE49-F238E27FC236}">
                  <a16:creationId xmlns:a16="http://schemas.microsoft.com/office/drawing/2014/main" xmlns="" id="{AE29BAD1-64D2-469B-B71B-4943FA65530F}"/>
                </a:ext>
              </a:extLst>
            </p:cNvPr>
            <p:cNvSpPr txBox="1"/>
            <p:nvPr/>
          </p:nvSpPr>
          <p:spPr>
            <a:xfrm>
              <a:off x="10102945" y="3483203"/>
              <a:ext cx="1639876" cy="261610"/>
            </a:xfrm>
            <a:prstGeom prst="rect">
              <a:avLst/>
            </a:prstGeom>
            <a:noFill/>
          </p:spPr>
          <p:txBody>
            <a:bodyPr wrap="square" rtlCol="0">
              <a:spAutoFit/>
            </a:bodyPr>
            <a:lstStyle/>
            <a:p>
              <a:r>
                <a:rPr lang="en-IN" sz="1100" spc="3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Assess Performance</a:t>
              </a:r>
            </a:p>
          </p:txBody>
        </p:sp>
      </p:grpSp>
      <p:grpSp>
        <p:nvGrpSpPr>
          <p:cNvPr id="88" name="Group 87">
            <a:extLst>
              <a:ext uri="{FF2B5EF4-FFF2-40B4-BE49-F238E27FC236}">
                <a16:creationId xmlns:a16="http://schemas.microsoft.com/office/drawing/2014/main" xmlns="" id="{FB15FE91-350B-4DC2-8389-3C231EFBCA1B}"/>
              </a:ext>
            </a:extLst>
          </p:cNvPr>
          <p:cNvGrpSpPr/>
          <p:nvPr/>
        </p:nvGrpSpPr>
        <p:grpSpPr>
          <a:xfrm>
            <a:off x="7060439" y="5668824"/>
            <a:ext cx="2034923" cy="919923"/>
            <a:chOff x="10102945" y="3483203"/>
            <a:chExt cx="1639876" cy="957529"/>
          </a:xfrm>
        </p:grpSpPr>
        <p:sp>
          <p:nvSpPr>
            <p:cNvPr id="89" name="TextBox 88">
              <a:extLst>
                <a:ext uri="{FF2B5EF4-FFF2-40B4-BE49-F238E27FC236}">
                  <a16:creationId xmlns:a16="http://schemas.microsoft.com/office/drawing/2014/main" xmlns="" id="{3A2D1133-ADBF-430D-A159-F743DD90A3F9}"/>
                </a:ext>
              </a:extLst>
            </p:cNvPr>
            <p:cNvSpPr txBox="1"/>
            <p:nvPr/>
          </p:nvSpPr>
          <p:spPr>
            <a:xfrm>
              <a:off x="10102945" y="3702068"/>
              <a:ext cx="1639876" cy="738664"/>
            </a:xfrm>
            <a:prstGeom prst="rect">
              <a:avLst/>
            </a:prstGeom>
            <a:noFill/>
          </p:spPr>
          <p:txBody>
            <a:bodyPr wrap="square" rtlCol="0">
              <a:spAutoFit/>
            </a:bodyPr>
            <a:lstStyle/>
            <a:p>
              <a:r>
                <a:rPr lang="en-IN" sz="1050" dirty="0">
                  <a:solidFill>
                    <a:schemeClr val="bg1"/>
                  </a:solidFill>
                  <a:latin typeface="Nexa Light" panose="02000000000000000000"/>
                  <a:ea typeface="Roboto Condensed Light" panose="02000000000000000000" pitchFamily="2" charset="0"/>
                  <a:cs typeface="Roboto Condensed Light" panose="02000000000000000000" pitchFamily="2" charset="0"/>
                </a:rPr>
                <a:t>Culturing throughout the organization is </a:t>
              </a:r>
              <a:r>
                <a:rPr lang="en-GB" sz="1050" dirty="0">
                  <a:solidFill>
                    <a:schemeClr val="bg1"/>
                  </a:solidFill>
                  <a:latin typeface="Nexa Light" panose="02000000000000000000"/>
                </a:rPr>
                <a:t>essential for a successful transformation</a:t>
              </a:r>
              <a:endParaRPr lang="en-IN" sz="1050" dirty="0">
                <a:solidFill>
                  <a:schemeClr val="bg1"/>
                </a:solidFill>
                <a:latin typeface="Nexa Light" panose="02000000000000000000"/>
                <a:ea typeface="Roboto Condensed Light" panose="02000000000000000000" pitchFamily="2" charset="0"/>
                <a:cs typeface="Roboto Condensed Light" panose="02000000000000000000" pitchFamily="2" charset="0"/>
              </a:endParaRPr>
            </a:p>
          </p:txBody>
        </p:sp>
        <p:sp>
          <p:nvSpPr>
            <p:cNvPr id="90" name="TextBox 89">
              <a:extLst>
                <a:ext uri="{FF2B5EF4-FFF2-40B4-BE49-F238E27FC236}">
                  <a16:creationId xmlns:a16="http://schemas.microsoft.com/office/drawing/2014/main" xmlns="" id="{411EF094-E678-4BD2-AD70-6918AB226B1C}"/>
                </a:ext>
              </a:extLst>
            </p:cNvPr>
            <p:cNvSpPr txBox="1"/>
            <p:nvPr/>
          </p:nvSpPr>
          <p:spPr>
            <a:xfrm>
              <a:off x="10102945" y="3483203"/>
              <a:ext cx="1363579" cy="261610"/>
            </a:xfrm>
            <a:prstGeom prst="rect">
              <a:avLst/>
            </a:prstGeom>
            <a:noFill/>
          </p:spPr>
          <p:txBody>
            <a:bodyPr wrap="square" rtlCol="0">
              <a:spAutoFit/>
            </a:bodyPr>
            <a:lstStyle/>
            <a:p>
              <a:r>
                <a:rPr lang="en-IN" sz="1100" spc="3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Culturing</a:t>
              </a:r>
            </a:p>
          </p:txBody>
        </p:sp>
      </p:grpSp>
      <p:grpSp>
        <p:nvGrpSpPr>
          <p:cNvPr id="15" name="Group 14"/>
          <p:cNvGrpSpPr/>
          <p:nvPr/>
        </p:nvGrpSpPr>
        <p:grpSpPr>
          <a:xfrm>
            <a:off x="2181727" y="1239084"/>
            <a:ext cx="1862598" cy="314358"/>
            <a:chOff x="2181727" y="1239084"/>
            <a:chExt cx="1862598" cy="314358"/>
          </a:xfrm>
        </p:grpSpPr>
        <p:cxnSp>
          <p:nvCxnSpPr>
            <p:cNvPr id="1037" name="Straight Connector 1036">
              <a:extLst>
                <a:ext uri="{FF2B5EF4-FFF2-40B4-BE49-F238E27FC236}">
                  <a16:creationId xmlns:a16="http://schemas.microsoft.com/office/drawing/2014/main" xmlns="" id="{EBBFB49D-0E40-475A-A794-9BC1C6738D1B}"/>
                </a:ext>
              </a:extLst>
            </p:cNvPr>
            <p:cNvCxnSpPr>
              <a:cxnSpLocks/>
            </p:cNvCxnSpPr>
            <p:nvPr/>
          </p:nvCxnSpPr>
          <p:spPr>
            <a:xfrm>
              <a:off x="2181727" y="1241986"/>
              <a:ext cx="1510795"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9EE84766-4268-41FF-A9D2-F793FFF0760B}"/>
                </a:ext>
              </a:extLst>
            </p:cNvPr>
            <p:cNvCxnSpPr>
              <a:cxnSpLocks/>
              <a:endCxn id="21" idx="8"/>
            </p:cNvCxnSpPr>
            <p:nvPr/>
          </p:nvCxnSpPr>
          <p:spPr>
            <a:xfrm>
              <a:off x="3690845" y="1239084"/>
              <a:ext cx="353480" cy="3143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8160913" y="1239084"/>
            <a:ext cx="2062955" cy="383846"/>
            <a:chOff x="8160913" y="1239084"/>
            <a:chExt cx="2062955" cy="383846"/>
          </a:xfrm>
        </p:grpSpPr>
        <p:cxnSp>
          <p:nvCxnSpPr>
            <p:cNvPr id="106" name="Straight Connector 105">
              <a:extLst>
                <a:ext uri="{FF2B5EF4-FFF2-40B4-BE49-F238E27FC236}">
                  <a16:creationId xmlns:a16="http://schemas.microsoft.com/office/drawing/2014/main" xmlns="" id="{57219B6B-FB20-42FC-A960-DA180D84D2FF}"/>
                </a:ext>
              </a:extLst>
            </p:cNvPr>
            <p:cNvCxnSpPr>
              <a:cxnSpLocks/>
            </p:cNvCxnSpPr>
            <p:nvPr/>
          </p:nvCxnSpPr>
          <p:spPr>
            <a:xfrm flipH="1">
              <a:off x="8713073" y="1239084"/>
              <a:ext cx="1510795"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xmlns="" id="{6662FB31-8B63-4E69-84A6-535071930294}"/>
                </a:ext>
              </a:extLst>
            </p:cNvPr>
            <p:cNvCxnSpPr>
              <a:endCxn id="18" idx="13"/>
            </p:cNvCxnSpPr>
            <p:nvPr/>
          </p:nvCxnSpPr>
          <p:spPr>
            <a:xfrm flipH="1">
              <a:off x="8160913" y="1239084"/>
              <a:ext cx="552160" cy="383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9377469" y="3903889"/>
            <a:ext cx="2236271" cy="430558"/>
            <a:chOff x="9377469" y="3903889"/>
            <a:chExt cx="2236271" cy="430558"/>
          </a:xfrm>
        </p:grpSpPr>
        <p:cxnSp>
          <p:nvCxnSpPr>
            <p:cNvPr id="109" name="Straight Connector 108">
              <a:extLst>
                <a:ext uri="{FF2B5EF4-FFF2-40B4-BE49-F238E27FC236}">
                  <a16:creationId xmlns:a16="http://schemas.microsoft.com/office/drawing/2014/main" xmlns="" id="{DF6B8A1B-A322-46D7-9538-06CA70D5D5B9}"/>
                </a:ext>
              </a:extLst>
            </p:cNvPr>
            <p:cNvCxnSpPr>
              <a:cxnSpLocks/>
            </p:cNvCxnSpPr>
            <p:nvPr/>
          </p:nvCxnSpPr>
          <p:spPr>
            <a:xfrm flipH="1">
              <a:off x="10102945" y="4334447"/>
              <a:ext cx="1510795"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xmlns="" id="{6B4481FD-97C7-4EB2-8E24-BCFA464DFF87}"/>
                </a:ext>
              </a:extLst>
            </p:cNvPr>
            <p:cNvCxnSpPr>
              <a:endCxn id="14" idx="8"/>
            </p:cNvCxnSpPr>
            <p:nvPr/>
          </p:nvCxnSpPr>
          <p:spPr>
            <a:xfrm flipH="1" flipV="1">
              <a:off x="9377469" y="3903889"/>
              <a:ext cx="725476" cy="4305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560570" y="5634192"/>
            <a:ext cx="2448959" cy="981324"/>
            <a:chOff x="6560570" y="5634192"/>
            <a:chExt cx="2448959" cy="981324"/>
          </a:xfrm>
        </p:grpSpPr>
        <p:cxnSp>
          <p:nvCxnSpPr>
            <p:cNvPr id="113" name="Straight Connector 112">
              <a:extLst>
                <a:ext uri="{FF2B5EF4-FFF2-40B4-BE49-F238E27FC236}">
                  <a16:creationId xmlns:a16="http://schemas.microsoft.com/office/drawing/2014/main" xmlns="" id="{228A719D-9409-484C-AD1C-35A6D6013DD8}"/>
                </a:ext>
              </a:extLst>
            </p:cNvPr>
            <p:cNvCxnSpPr>
              <a:cxnSpLocks/>
            </p:cNvCxnSpPr>
            <p:nvPr/>
          </p:nvCxnSpPr>
          <p:spPr>
            <a:xfrm flipH="1">
              <a:off x="7073198" y="6615516"/>
              <a:ext cx="1936331"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xmlns="" id="{583C5180-4FD9-407D-BB24-7D705529B2C5}"/>
                </a:ext>
              </a:extLst>
            </p:cNvPr>
            <p:cNvCxnSpPr>
              <a:endCxn id="42" idx="10"/>
            </p:cNvCxnSpPr>
            <p:nvPr/>
          </p:nvCxnSpPr>
          <p:spPr>
            <a:xfrm flipH="1" flipV="1">
              <a:off x="6560570" y="5634192"/>
              <a:ext cx="512627" cy="9813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1622612" y="5765003"/>
            <a:ext cx="2903035" cy="850513"/>
            <a:chOff x="1622612" y="5765003"/>
            <a:chExt cx="2903035" cy="850513"/>
          </a:xfrm>
        </p:grpSpPr>
        <p:cxnSp>
          <p:nvCxnSpPr>
            <p:cNvPr id="116" name="Straight Connector 115">
              <a:extLst>
                <a:ext uri="{FF2B5EF4-FFF2-40B4-BE49-F238E27FC236}">
                  <a16:creationId xmlns:a16="http://schemas.microsoft.com/office/drawing/2014/main" xmlns="" id="{E2D03264-724B-4FC3-A59B-3CC83A5433D6}"/>
                </a:ext>
              </a:extLst>
            </p:cNvPr>
            <p:cNvCxnSpPr>
              <a:cxnSpLocks/>
            </p:cNvCxnSpPr>
            <p:nvPr/>
          </p:nvCxnSpPr>
          <p:spPr>
            <a:xfrm>
              <a:off x="1622612" y="6615516"/>
              <a:ext cx="2231579" cy="0"/>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xmlns="" id="{CEDEB6E9-BB8B-4E13-A437-9B8D2A1EE18E}"/>
                </a:ext>
              </a:extLst>
            </p:cNvPr>
            <p:cNvCxnSpPr>
              <a:endCxn id="27" idx="12"/>
            </p:cNvCxnSpPr>
            <p:nvPr/>
          </p:nvCxnSpPr>
          <p:spPr>
            <a:xfrm flipV="1">
              <a:off x="3857944" y="5765003"/>
              <a:ext cx="667703" cy="8505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69576" y="4140812"/>
            <a:ext cx="2436693" cy="583354"/>
            <a:chOff x="869576" y="4140812"/>
            <a:chExt cx="2436693" cy="583354"/>
          </a:xfrm>
        </p:grpSpPr>
        <p:cxnSp>
          <p:nvCxnSpPr>
            <p:cNvPr id="119" name="Straight Connector 118">
              <a:extLst>
                <a:ext uri="{FF2B5EF4-FFF2-40B4-BE49-F238E27FC236}">
                  <a16:creationId xmlns:a16="http://schemas.microsoft.com/office/drawing/2014/main" xmlns="" id="{6C94CA29-B578-43D2-8206-E9547A8BA376}"/>
                </a:ext>
              </a:extLst>
            </p:cNvPr>
            <p:cNvCxnSpPr>
              <a:cxnSpLocks/>
            </p:cNvCxnSpPr>
            <p:nvPr/>
          </p:nvCxnSpPr>
          <p:spPr>
            <a:xfrm flipV="1">
              <a:off x="869576" y="4714889"/>
              <a:ext cx="1753337" cy="9277"/>
            </a:xfrm>
            <a:prstGeom prst="line">
              <a:avLst/>
            </a:prstGeom>
            <a:ln>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DE4D0824-D071-43BE-BD29-60162481D24A}"/>
                </a:ext>
              </a:extLst>
            </p:cNvPr>
            <p:cNvCxnSpPr>
              <a:cxnSpLocks/>
              <a:endCxn id="24" idx="9"/>
            </p:cNvCxnSpPr>
            <p:nvPr/>
          </p:nvCxnSpPr>
          <p:spPr>
            <a:xfrm flipV="1">
              <a:off x="2622913" y="4140812"/>
              <a:ext cx="683356" cy="5740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9721806" y="6081288"/>
            <a:ext cx="2470194" cy="646331"/>
          </a:xfrm>
          <a:prstGeom prst="rect">
            <a:avLst/>
          </a:prstGeom>
          <a:noFill/>
        </p:spPr>
        <p:txBody>
          <a:bodyPr wrap="square" rtlCol="0">
            <a:spAutoFit/>
          </a:bodyPr>
          <a:lstStyle/>
          <a:p>
            <a:r>
              <a:rPr lang="en-US" dirty="0">
                <a:solidFill>
                  <a:srgbClr val="00B0F0"/>
                </a:solidFill>
              </a:rPr>
              <a:t>Source: www.digitalhrtech.com</a:t>
            </a:r>
          </a:p>
        </p:txBody>
      </p:sp>
      <p:pic>
        <p:nvPicPr>
          <p:cNvPr id="2" name="Picture 2" descr="Image result for light bulb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3362" y="3459677"/>
            <a:ext cx="975393" cy="97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5053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500"/>
                                        <p:tgtEl>
                                          <p:spTgt spid="7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right)">
                                      <p:cBhvr>
                                        <p:cTn id="39" dur="500"/>
                                        <p:tgtEl>
                                          <p:spTgt spid="1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500"/>
                                        <p:tgtEl>
                                          <p:spTgt spid="85"/>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fade">
                                      <p:cBhvr>
                                        <p:cTn id="51" dur="500"/>
                                        <p:tgtEl>
                                          <p:spTgt spid="8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he 5 Trends Shaping the Future of Wor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11" name="Group 10"/>
          <p:cNvGrpSpPr/>
          <p:nvPr/>
        </p:nvGrpSpPr>
        <p:grpSpPr>
          <a:xfrm>
            <a:off x="1" y="5892801"/>
            <a:ext cx="3315854" cy="674255"/>
            <a:chOff x="1" y="5892801"/>
            <a:chExt cx="3315854" cy="674255"/>
          </a:xfrm>
        </p:grpSpPr>
        <p:sp>
          <p:nvSpPr>
            <p:cNvPr id="8" name="Rectangle 7"/>
            <p:cNvSpPr/>
            <p:nvPr/>
          </p:nvSpPr>
          <p:spPr>
            <a:xfrm>
              <a:off x="1" y="5892801"/>
              <a:ext cx="3315854" cy="6742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pic>
          <p:nvPicPr>
            <p:cNvPr id="2050" name="Picture 2" descr="https://yt3.ggpht.com/-q1FHryQPrSg/AAAAAAAAAAI/AAAAAAAAAAA/2cEj0FPh2js/s288-mo-c-c0xffffffff-rj-k-no/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88" y="5892802"/>
              <a:ext cx="674254" cy="674254"/>
            </a:xfrm>
            <a:prstGeom prst="ellipse">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1016000" y="6045262"/>
            <a:ext cx="1801091" cy="369332"/>
          </a:xfrm>
          <a:prstGeom prst="rect">
            <a:avLst/>
          </a:prstGeom>
          <a:noFill/>
        </p:spPr>
        <p:txBody>
          <a:bodyPr wrap="square" rtlCol="0">
            <a:spAutoFit/>
          </a:bodyPr>
          <a:lstStyle/>
          <a:p>
            <a:r>
              <a:rPr lang="en-US" dirty="0">
                <a:solidFill>
                  <a:srgbClr val="00B0F0"/>
                </a:solidFill>
              </a:rPr>
              <a:t>By </a:t>
            </a:r>
            <a:r>
              <a:rPr lang="en-US" u="none" strike="noStrike" dirty="0">
                <a:solidFill>
                  <a:srgbClr val="00B0F0"/>
                </a:solidFill>
                <a:effectLst/>
              </a:rPr>
              <a:t>Jacob Morgan</a:t>
            </a:r>
            <a:endParaRPr lang="en-US" dirty="0">
              <a:solidFill>
                <a:srgbClr val="00B0F0"/>
              </a:solidFill>
            </a:endParaRPr>
          </a:p>
        </p:txBody>
      </p:sp>
    </p:spTree>
    <p:extLst>
      <p:ext uri="{BB962C8B-B14F-4D97-AF65-F5344CB8AC3E}">
        <p14:creationId xmlns:p14="http://schemas.microsoft.com/office/powerpoint/2010/main" val="453398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993" fill="hold"/>
                                        <p:tgtEl>
                                          <p:spTgt spid="7"/>
                                        </p:tgtEl>
                                      </p:cBhvr>
                                    </p:cmd>
                                  </p:childTnLst>
                                </p:cTn>
                              </p:par>
                              <p:par>
                                <p:cTn id="7" presetID="22" presetClass="entr" presetSubtype="8" fill="hold" nodeType="withEffect">
                                  <p:stCondLst>
                                    <p:cond delay="20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500"/>
                                        <p:tgtEl>
                                          <p:spTgt spid="11"/>
                                        </p:tgtEl>
                                      </p:cBhvr>
                                    </p:animEffect>
                                  </p:childTnLst>
                                </p:cTn>
                              </p:par>
                              <p:par>
                                <p:cTn id="10" presetID="12" presetClass="entr" presetSubtype="4" fill="hold" grpId="0" nodeType="withEffect">
                                  <p:stCondLst>
                                    <p:cond delay="8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up)">
                                      <p:cBhvr>
                                        <p:cTn id="13" dur="500"/>
                                        <p:tgtEl>
                                          <p:spTgt spid="10"/>
                                        </p:tgtEl>
                                      </p:cBhvr>
                                    </p:animEffect>
                                  </p:childTnLst>
                                </p:cTn>
                              </p:par>
                              <p:par>
                                <p:cTn id="14" presetID="22" presetClass="exit" presetSubtype="2" fill="hold" nodeType="withEffect">
                                  <p:stCondLst>
                                    <p:cond delay="5500"/>
                                  </p:stCondLst>
                                  <p:childTnLst>
                                    <p:animEffect transition="out" filter="wipe(right)">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22" presetClass="exit" presetSubtype="2" fill="hold" grpId="1" nodeType="withEffect">
                                  <p:stCondLst>
                                    <p:cond delay="5500"/>
                                  </p:stCondLst>
                                  <p:childTnLst>
                                    <p:animEffect transition="out" filter="wipe(right)">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row of chairs at a long table in a conference room"/>
          <p:cNvPicPr>
            <a:picLocks noChangeAspect="1" noChangeArrowheads="1"/>
          </p:cNvPicPr>
          <p:nvPr/>
        </p:nvPicPr>
        <p:blipFill rotWithShape="1">
          <a:blip r:embed="rId2">
            <a:extLst>
              <a:ext uri="{28A0092B-C50C-407E-A947-70E740481C1C}">
                <a14:useLocalDpi xmlns:a14="http://schemas.microsoft.com/office/drawing/2010/main" val="0"/>
              </a:ext>
            </a:extLst>
          </a:blip>
          <a:srcRect l="234" t="9764" r="345" b="59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61C1CF7E-7C48-4D6B-AF34-89E92A0C45D1}"/>
              </a:ext>
            </a:extLst>
          </p:cNvPr>
          <p:cNvSpPr/>
          <p:nvPr/>
        </p:nvSpPr>
        <p:spPr>
          <a:xfrm>
            <a:off x="0" y="0"/>
            <a:ext cx="12192000" cy="6858000"/>
          </a:xfrm>
          <a:prstGeom prst="rect">
            <a:avLst/>
          </a:prstGeom>
          <a:gradFill flip="none" rotWithShape="1">
            <a:gsLst>
              <a:gs pos="0">
                <a:srgbClr val="002060">
                  <a:alpha val="70000"/>
                </a:srgbClr>
              </a:gs>
              <a:gs pos="41000">
                <a:schemeClr val="accent5">
                  <a:lumMod val="75000"/>
                  <a:alpha val="70000"/>
                </a:schemeClr>
              </a:gs>
              <a:gs pos="65000">
                <a:srgbClr val="0062AC">
                  <a:alpha val="69804"/>
                </a:srgbClr>
              </a:gs>
              <a:gs pos="100000">
                <a:srgbClr val="0091C4">
                  <a:alpha val="69804"/>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xmlns="" id="{63090D33-07B2-4859-9088-147F6D75DF46}"/>
              </a:ext>
            </a:extLst>
          </p:cNvPr>
          <p:cNvSpPr/>
          <p:nvPr/>
        </p:nvSpPr>
        <p:spPr>
          <a:xfrm>
            <a:off x="1536492" y="2596168"/>
            <a:ext cx="9119016" cy="2062103"/>
          </a:xfrm>
          <a:prstGeom prst="rect">
            <a:avLst/>
          </a:prstGeom>
        </p:spPr>
        <p:txBody>
          <a:bodyPr wrap="square">
            <a:spAutoFit/>
          </a:bodyPr>
          <a:lstStyle/>
          <a:p>
            <a:pPr algn="just"/>
            <a:r>
              <a:rPr lang="en-IN" sz="3200" dirty="0">
                <a:solidFill>
                  <a:schemeClr val="bg1"/>
                </a:solidFill>
                <a:latin typeface="Nexa Bold" panose="02000000000000000000" pitchFamily="50" charset="0"/>
              </a:rPr>
              <a:t>Future Employees are those who are changing their </a:t>
            </a:r>
            <a:r>
              <a:rPr lang="en-IN" sz="3200" dirty="0" err="1">
                <a:solidFill>
                  <a:schemeClr val="bg1"/>
                </a:solidFill>
                <a:latin typeface="Nexa Bold" panose="02000000000000000000" pitchFamily="50" charset="0"/>
              </a:rPr>
              <a:t>behavior</a:t>
            </a:r>
            <a:r>
              <a:rPr lang="en-IN" sz="3200" dirty="0">
                <a:solidFill>
                  <a:schemeClr val="bg1"/>
                </a:solidFill>
                <a:latin typeface="Nexa Bold" panose="02000000000000000000" pitchFamily="50" charset="0"/>
              </a:rPr>
              <a:t> and </a:t>
            </a:r>
            <a:r>
              <a:rPr lang="en-IN" sz="3200" dirty="0" err="1">
                <a:solidFill>
                  <a:schemeClr val="bg1"/>
                </a:solidFill>
                <a:latin typeface="Nexa Bold" panose="02000000000000000000" pitchFamily="50" charset="0"/>
              </a:rPr>
              <a:t>mindset</a:t>
            </a:r>
            <a:r>
              <a:rPr lang="en-IN" sz="3200" dirty="0">
                <a:solidFill>
                  <a:schemeClr val="bg1"/>
                </a:solidFill>
                <a:latin typeface="Nexa Bold" panose="02000000000000000000" pitchFamily="50" charset="0"/>
              </a:rPr>
              <a:t> to adapt to the changing workforce no matter they are 22 or 62.</a:t>
            </a:r>
          </a:p>
        </p:txBody>
      </p:sp>
      <p:sp>
        <p:nvSpPr>
          <p:cNvPr id="7" name="TextBox 6">
            <a:extLst>
              <a:ext uri="{FF2B5EF4-FFF2-40B4-BE49-F238E27FC236}">
                <a16:creationId xmlns:a16="http://schemas.microsoft.com/office/drawing/2014/main" xmlns="" id="{2C342504-7C1E-44CA-B120-069D5D8F5BDB}"/>
              </a:ext>
            </a:extLst>
          </p:cNvPr>
          <p:cNvSpPr txBox="1"/>
          <p:nvPr/>
        </p:nvSpPr>
        <p:spPr>
          <a:xfrm>
            <a:off x="764498" y="1859340"/>
            <a:ext cx="1543987" cy="1569660"/>
          </a:xfrm>
          <a:prstGeom prst="rect">
            <a:avLst/>
          </a:prstGeom>
          <a:noFill/>
        </p:spPr>
        <p:txBody>
          <a:bodyPr wrap="square" rtlCol="0">
            <a:spAutoFit/>
          </a:bodyPr>
          <a:lstStyle/>
          <a:p>
            <a:r>
              <a:rPr lang="en-IN" sz="9600" dirty="0">
                <a:solidFill>
                  <a:schemeClr val="bg1"/>
                </a:solidFill>
                <a:latin typeface="Arial Black" panose="020B0A04020102020204" pitchFamily="34" charset="0"/>
                <a:cs typeface="Adobe Arabic" panose="02040503050201020203" pitchFamily="18" charset="-78"/>
              </a:rPr>
              <a:t>“</a:t>
            </a:r>
          </a:p>
        </p:txBody>
      </p:sp>
      <p:sp>
        <p:nvSpPr>
          <p:cNvPr id="9" name="Isosceles Triangle 8">
            <a:extLst>
              <a:ext uri="{FF2B5EF4-FFF2-40B4-BE49-F238E27FC236}">
                <a16:creationId xmlns:a16="http://schemas.microsoft.com/office/drawing/2014/main" xmlns="" id="{F3A25B59-880A-49E5-B063-7B91A3967C92}"/>
              </a:ext>
            </a:extLst>
          </p:cNvPr>
          <p:cNvSpPr/>
          <p:nvPr/>
        </p:nvSpPr>
        <p:spPr>
          <a:xfrm flipV="1">
            <a:off x="10655508" y="0"/>
            <a:ext cx="1154243" cy="914400"/>
          </a:xfrm>
          <a:prstGeom prst="triangle">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Isosceles Triangle 9">
            <a:extLst>
              <a:ext uri="{FF2B5EF4-FFF2-40B4-BE49-F238E27FC236}">
                <a16:creationId xmlns:a16="http://schemas.microsoft.com/office/drawing/2014/main" xmlns="" id="{7B93F641-2E57-438D-9938-AD9ACDAED0E6}"/>
              </a:ext>
            </a:extLst>
          </p:cNvPr>
          <p:cNvSpPr/>
          <p:nvPr/>
        </p:nvSpPr>
        <p:spPr>
          <a:xfrm flipV="1">
            <a:off x="10378190" y="0"/>
            <a:ext cx="554636" cy="439387"/>
          </a:xfrm>
          <a:prstGeom prst="triangle">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48419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D51037A-5E61-4F87-975A-F3E75BD19B3B}"/>
              </a:ext>
            </a:extLst>
          </p:cNvPr>
          <p:cNvSpPr/>
          <p:nvPr/>
        </p:nvSpPr>
        <p:spPr>
          <a:xfrm>
            <a:off x="3972393" y="674557"/>
            <a:ext cx="8219607" cy="557634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xmlns="" id="{3E9CC1D3-166A-4CD0-9769-B39D289471AA}"/>
              </a:ext>
            </a:extLst>
          </p:cNvPr>
          <p:cNvSpPr/>
          <p:nvPr/>
        </p:nvSpPr>
        <p:spPr>
          <a:xfrm>
            <a:off x="0" y="674557"/>
            <a:ext cx="3972393" cy="557634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xmlns="" id="{120E9C5C-D9F7-45FD-91D2-97B447E851EC}"/>
              </a:ext>
            </a:extLst>
          </p:cNvPr>
          <p:cNvSpPr/>
          <p:nvPr/>
        </p:nvSpPr>
        <p:spPr>
          <a:xfrm>
            <a:off x="3972393" y="674557"/>
            <a:ext cx="4137286" cy="5576341"/>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a:extLst>
              <a:ext uri="{FF2B5EF4-FFF2-40B4-BE49-F238E27FC236}">
                <a16:creationId xmlns:a16="http://schemas.microsoft.com/office/drawing/2014/main" xmlns="" id="{ECCAEC7E-E8C6-4BD5-AA8C-FD4C2B32A7DA}"/>
              </a:ext>
            </a:extLst>
          </p:cNvPr>
          <p:cNvGrpSpPr/>
          <p:nvPr/>
        </p:nvGrpSpPr>
        <p:grpSpPr>
          <a:xfrm flipH="1" flipV="1">
            <a:off x="7461848" y="453733"/>
            <a:ext cx="895167" cy="923185"/>
            <a:chOff x="6460761" y="1596452"/>
            <a:chExt cx="895167" cy="923185"/>
          </a:xfrm>
          <a:solidFill>
            <a:schemeClr val="tx1">
              <a:lumMod val="65000"/>
              <a:lumOff val="35000"/>
              <a:alpha val="70000"/>
            </a:schemeClr>
          </a:solidFill>
        </p:grpSpPr>
        <p:sp>
          <p:nvSpPr>
            <p:cNvPr id="11" name="Rectangle 10">
              <a:extLst>
                <a:ext uri="{FF2B5EF4-FFF2-40B4-BE49-F238E27FC236}">
                  <a16:creationId xmlns:a16="http://schemas.microsoft.com/office/drawing/2014/main" xmlns="" id="{3C18A029-14D7-4A55-A9D5-E18CD4074BBB}"/>
                </a:ext>
              </a:extLst>
            </p:cNvPr>
            <p:cNvSpPr/>
            <p:nvPr/>
          </p:nvSpPr>
          <p:spPr>
            <a:xfrm>
              <a:off x="6460761" y="1596452"/>
              <a:ext cx="104931" cy="8244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xmlns="" id="{17848D81-8FC0-4DDA-8D0F-FF149342AC6C}"/>
                </a:ext>
              </a:extLst>
            </p:cNvPr>
            <p:cNvSpPr/>
            <p:nvPr/>
          </p:nvSpPr>
          <p:spPr>
            <a:xfrm rot="16200000">
              <a:off x="6858230" y="2021940"/>
              <a:ext cx="100229" cy="8951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4" name="Group 13">
            <a:extLst>
              <a:ext uri="{FF2B5EF4-FFF2-40B4-BE49-F238E27FC236}">
                <a16:creationId xmlns:a16="http://schemas.microsoft.com/office/drawing/2014/main" xmlns="" id="{C187CF1A-710E-4839-9105-279CFCDD25A4}"/>
              </a:ext>
            </a:extLst>
          </p:cNvPr>
          <p:cNvGrpSpPr/>
          <p:nvPr/>
        </p:nvGrpSpPr>
        <p:grpSpPr>
          <a:xfrm rot="5400000" flipH="1">
            <a:off x="4101783" y="5619662"/>
            <a:ext cx="533198" cy="567128"/>
            <a:chOff x="6460761" y="1648918"/>
            <a:chExt cx="824459" cy="876924"/>
          </a:xfrm>
          <a:solidFill>
            <a:schemeClr val="bg1">
              <a:lumMod val="95000"/>
            </a:schemeClr>
          </a:solidFill>
        </p:grpSpPr>
        <p:sp>
          <p:nvSpPr>
            <p:cNvPr id="15" name="Rectangle 14">
              <a:extLst>
                <a:ext uri="{FF2B5EF4-FFF2-40B4-BE49-F238E27FC236}">
                  <a16:creationId xmlns:a16="http://schemas.microsoft.com/office/drawing/2014/main" xmlns="" id="{4078B709-D860-41C9-A1F7-DCA6A61C8957}"/>
                </a:ext>
              </a:extLst>
            </p:cNvPr>
            <p:cNvSpPr/>
            <p:nvPr/>
          </p:nvSpPr>
          <p:spPr>
            <a:xfrm>
              <a:off x="6460761" y="1648918"/>
              <a:ext cx="104931" cy="8244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xmlns="" id="{F7B78899-7E89-47E9-AB2E-C57AB5DCFA30}"/>
                </a:ext>
              </a:extLst>
            </p:cNvPr>
            <p:cNvSpPr/>
            <p:nvPr/>
          </p:nvSpPr>
          <p:spPr>
            <a:xfrm rot="16200000">
              <a:off x="6820525" y="2061147"/>
              <a:ext cx="104931" cy="8244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nvGrpSpPr>
          <p:cNvPr id="22" name="Group 21">
            <a:extLst>
              <a:ext uri="{FF2B5EF4-FFF2-40B4-BE49-F238E27FC236}">
                <a16:creationId xmlns:a16="http://schemas.microsoft.com/office/drawing/2014/main" xmlns="" id="{5DAA9812-C3D9-48AA-BB7B-101BA9FC3AF1}"/>
              </a:ext>
            </a:extLst>
          </p:cNvPr>
          <p:cNvGrpSpPr/>
          <p:nvPr/>
        </p:nvGrpSpPr>
        <p:grpSpPr>
          <a:xfrm>
            <a:off x="4422300" y="1490689"/>
            <a:ext cx="3116497" cy="1325765"/>
            <a:chOff x="4416059" y="1568318"/>
            <a:chExt cx="3116497" cy="1325765"/>
          </a:xfrm>
        </p:grpSpPr>
        <p:sp>
          <p:nvSpPr>
            <p:cNvPr id="20" name="TextBox 19">
              <a:extLst>
                <a:ext uri="{FF2B5EF4-FFF2-40B4-BE49-F238E27FC236}">
                  <a16:creationId xmlns:a16="http://schemas.microsoft.com/office/drawing/2014/main" xmlns="" id="{E62CC755-85AE-438D-83D0-2269347D2A7D}"/>
                </a:ext>
              </a:extLst>
            </p:cNvPr>
            <p:cNvSpPr txBox="1"/>
            <p:nvPr/>
          </p:nvSpPr>
          <p:spPr>
            <a:xfrm>
              <a:off x="5898628" y="1568318"/>
              <a:ext cx="1633928" cy="307777"/>
            </a:xfrm>
            <a:prstGeom prst="rect">
              <a:avLst/>
            </a:prstGeom>
            <a:noFill/>
          </p:spPr>
          <p:txBody>
            <a:bodyPr wrap="square" rtlCol="0">
              <a:spAutoFit/>
            </a:bodyPr>
            <a:lstStyle/>
            <a:p>
              <a:pPr algn="r"/>
              <a:r>
                <a:rPr lang="en-IN" sz="1400" b="1" spc="300" dirty="0">
                  <a:solidFill>
                    <a:schemeClr val="bg1"/>
                  </a:solidFill>
                  <a:latin typeface="Nexa Bold" panose="02000000000000000000" pitchFamily="50" charset="0"/>
                </a:rPr>
                <a:t>THE TIME</a:t>
              </a:r>
            </a:p>
          </p:txBody>
        </p:sp>
        <p:sp>
          <p:nvSpPr>
            <p:cNvPr id="21" name="TextBox 20">
              <a:extLst>
                <a:ext uri="{FF2B5EF4-FFF2-40B4-BE49-F238E27FC236}">
                  <a16:creationId xmlns:a16="http://schemas.microsoft.com/office/drawing/2014/main" xmlns="" id="{BE500DF1-BEEA-4E7A-B9E1-7B6691BD9ECB}"/>
                </a:ext>
              </a:extLst>
            </p:cNvPr>
            <p:cNvSpPr txBox="1"/>
            <p:nvPr/>
          </p:nvSpPr>
          <p:spPr>
            <a:xfrm>
              <a:off x="4416059" y="1878420"/>
              <a:ext cx="3116497" cy="1015663"/>
            </a:xfrm>
            <a:prstGeom prst="rect">
              <a:avLst/>
            </a:prstGeom>
            <a:noFill/>
          </p:spPr>
          <p:txBody>
            <a:bodyPr wrap="square" rtlCol="0">
              <a:spAutoFit/>
            </a:bodyPr>
            <a:lstStyle/>
            <a:p>
              <a:pPr algn="r"/>
              <a:r>
                <a:rPr lang="en-IN" sz="1200" spc="300" dirty="0">
                  <a:solidFill>
                    <a:schemeClr val="bg1"/>
                  </a:solidFill>
                  <a:latin typeface="Nexa Light" panose="02000000000000000000" pitchFamily="50" charset="0"/>
                </a:rPr>
                <a:t>We are going through a time where multiple generation is at work and the time is moving even faster than ever before.</a:t>
              </a:r>
            </a:p>
          </p:txBody>
        </p:sp>
      </p:grpSp>
      <p:grpSp>
        <p:nvGrpSpPr>
          <p:cNvPr id="23" name="Group 22">
            <a:extLst>
              <a:ext uri="{FF2B5EF4-FFF2-40B4-BE49-F238E27FC236}">
                <a16:creationId xmlns:a16="http://schemas.microsoft.com/office/drawing/2014/main" xmlns="" id="{22B6A2A5-ACB0-4DC8-B603-3DD96464C980}"/>
              </a:ext>
            </a:extLst>
          </p:cNvPr>
          <p:cNvGrpSpPr/>
          <p:nvPr/>
        </p:nvGrpSpPr>
        <p:grpSpPr>
          <a:xfrm>
            <a:off x="4416059" y="2890667"/>
            <a:ext cx="3116497" cy="1141099"/>
            <a:chOff x="4416059" y="1568318"/>
            <a:chExt cx="3116497" cy="1141099"/>
          </a:xfrm>
        </p:grpSpPr>
        <p:sp>
          <p:nvSpPr>
            <p:cNvPr id="24" name="TextBox 23">
              <a:extLst>
                <a:ext uri="{FF2B5EF4-FFF2-40B4-BE49-F238E27FC236}">
                  <a16:creationId xmlns:a16="http://schemas.microsoft.com/office/drawing/2014/main" xmlns="" id="{F3D9F4E7-BAD5-4F3F-9115-1B74AE4A4ED6}"/>
                </a:ext>
              </a:extLst>
            </p:cNvPr>
            <p:cNvSpPr txBox="1"/>
            <p:nvPr/>
          </p:nvSpPr>
          <p:spPr>
            <a:xfrm>
              <a:off x="5898628" y="1568318"/>
              <a:ext cx="1633928" cy="307777"/>
            </a:xfrm>
            <a:prstGeom prst="rect">
              <a:avLst/>
            </a:prstGeom>
            <a:noFill/>
          </p:spPr>
          <p:txBody>
            <a:bodyPr wrap="square" rtlCol="0">
              <a:spAutoFit/>
            </a:bodyPr>
            <a:lstStyle/>
            <a:p>
              <a:pPr algn="r"/>
              <a:r>
                <a:rPr lang="en-IN" sz="1400" b="1" spc="300" dirty="0">
                  <a:solidFill>
                    <a:schemeClr val="bg1"/>
                  </a:solidFill>
                  <a:latin typeface="Nexa Bold" panose="02000000000000000000" pitchFamily="50" charset="0"/>
                </a:rPr>
                <a:t>SKILL GAPS</a:t>
              </a:r>
            </a:p>
          </p:txBody>
        </p:sp>
        <p:sp>
          <p:nvSpPr>
            <p:cNvPr id="25" name="TextBox 24">
              <a:extLst>
                <a:ext uri="{FF2B5EF4-FFF2-40B4-BE49-F238E27FC236}">
                  <a16:creationId xmlns:a16="http://schemas.microsoft.com/office/drawing/2014/main" xmlns="" id="{2121DC27-6862-42AD-9BD2-1784B4211CC2}"/>
                </a:ext>
              </a:extLst>
            </p:cNvPr>
            <p:cNvSpPr txBox="1"/>
            <p:nvPr/>
          </p:nvSpPr>
          <p:spPr>
            <a:xfrm>
              <a:off x="4416059" y="1878420"/>
              <a:ext cx="3116497" cy="830997"/>
            </a:xfrm>
            <a:prstGeom prst="rect">
              <a:avLst/>
            </a:prstGeom>
            <a:noFill/>
          </p:spPr>
          <p:txBody>
            <a:bodyPr wrap="square" rtlCol="0">
              <a:spAutoFit/>
            </a:bodyPr>
            <a:lstStyle/>
            <a:p>
              <a:pPr algn="r"/>
              <a:r>
                <a:rPr lang="en-IN" sz="1200" spc="300" dirty="0">
                  <a:solidFill>
                    <a:schemeClr val="bg1"/>
                  </a:solidFill>
                  <a:latin typeface="Nexa Light" panose="02000000000000000000" pitchFamily="50" charset="0"/>
                </a:rPr>
                <a:t>Industry development and human resource development is not moving at same pace resulting major skill gaps.</a:t>
              </a:r>
            </a:p>
          </p:txBody>
        </p:sp>
      </p:grpSp>
      <p:grpSp>
        <p:nvGrpSpPr>
          <p:cNvPr id="26" name="Group 25">
            <a:extLst>
              <a:ext uri="{FF2B5EF4-FFF2-40B4-BE49-F238E27FC236}">
                <a16:creationId xmlns:a16="http://schemas.microsoft.com/office/drawing/2014/main" xmlns="" id="{7FB516A3-DA84-4182-90CC-03A5AE07572F}"/>
              </a:ext>
            </a:extLst>
          </p:cNvPr>
          <p:cNvGrpSpPr/>
          <p:nvPr/>
        </p:nvGrpSpPr>
        <p:grpSpPr>
          <a:xfrm>
            <a:off x="4422811" y="4436103"/>
            <a:ext cx="3116497" cy="1141099"/>
            <a:chOff x="4416059" y="1568318"/>
            <a:chExt cx="3116497" cy="1141099"/>
          </a:xfrm>
        </p:grpSpPr>
        <p:sp>
          <p:nvSpPr>
            <p:cNvPr id="27" name="TextBox 26">
              <a:extLst>
                <a:ext uri="{FF2B5EF4-FFF2-40B4-BE49-F238E27FC236}">
                  <a16:creationId xmlns:a16="http://schemas.microsoft.com/office/drawing/2014/main" xmlns="" id="{462D6049-AC96-4628-9225-B31C3C51819E}"/>
                </a:ext>
              </a:extLst>
            </p:cNvPr>
            <p:cNvSpPr txBox="1"/>
            <p:nvPr/>
          </p:nvSpPr>
          <p:spPr>
            <a:xfrm>
              <a:off x="5676036" y="1568318"/>
              <a:ext cx="1856520" cy="307777"/>
            </a:xfrm>
            <a:prstGeom prst="rect">
              <a:avLst/>
            </a:prstGeom>
            <a:noFill/>
          </p:spPr>
          <p:txBody>
            <a:bodyPr wrap="square" rtlCol="0">
              <a:spAutoFit/>
            </a:bodyPr>
            <a:lstStyle/>
            <a:p>
              <a:pPr algn="r"/>
              <a:r>
                <a:rPr lang="en-IN" sz="1400" b="1" spc="300" dirty="0">
                  <a:solidFill>
                    <a:schemeClr val="bg1"/>
                  </a:solidFill>
                  <a:latin typeface="Nexa Bold" panose="02000000000000000000" pitchFamily="50" charset="0"/>
                </a:rPr>
                <a:t>INNOVATION</a:t>
              </a:r>
            </a:p>
          </p:txBody>
        </p:sp>
        <p:sp>
          <p:nvSpPr>
            <p:cNvPr id="28" name="TextBox 27">
              <a:extLst>
                <a:ext uri="{FF2B5EF4-FFF2-40B4-BE49-F238E27FC236}">
                  <a16:creationId xmlns:a16="http://schemas.microsoft.com/office/drawing/2014/main" xmlns="" id="{3A59A724-D701-4062-B973-ED1386ED8CAE}"/>
                </a:ext>
              </a:extLst>
            </p:cNvPr>
            <p:cNvSpPr txBox="1"/>
            <p:nvPr/>
          </p:nvSpPr>
          <p:spPr>
            <a:xfrm>
              <a:off x="4416059" y="1878420"/>
              <a:ext cx="3116497" cy="830997"/>
            </a:xfrm>
            <a:prstGeom prst="rect">
              <a:avLst/>
            </a:prstGeom>
            <a:noFill/>
          </p:spPr>
          <p:txBody>
            <a:bodyPr wrap="square" rtlCol="0">
              <a:spAutoFit/>
            </a:bodyPr>
            <a:lstStyle/>
            <a:p>
              <a:pPr algn="r"/>
              <a:r>
                <a:rPr lang="en-IN" sz="1200" spc="300" dirty="0">
                  <a:solidFill>
                    <a:schemeClr val="bg1"/>
                  </a:solidFill>
                  <a:latin typeface="Nexa Light" panose="02000000000000000000" pitchFamily="50" charset="0"/>
                </a:rPr>
                <a:t>Innovation is everywhere. With innovation comes changes which we need to adapt to sustain. </a:t>
              </a:r>
            </a:p>
          </p:txBody>
        </p:sp>
      </p:grpSp>
      <p:sp>
        <p:nvSpPr>
          <p:cNvPr id="29" name="TextBox 28">
            <a:extLst>
              <a:ext uri="{FF2B5EF4-FFF2-40B4-BE49-F238E27FC236}">
                <a16:creationId xmlns:a16="http://schemas.microsoft.com/office/drawing/2014/main" xmlns="" id="{0F7AD433-2B70-4F10-B07A-29136E35B13F}"/>
              </a:ext>
            </a:extLst>
          </p:cNvPr>
          <p:cNvSpPr txBox="1"/>
          <p:nvPr/>
        </p:nvSpPr>
        <p:spPr>
          <a:xfrm>
            <a:off x="299076" y="1824585"/>
            <a:ext cx="3374241" cy="461665"/>
          </a:xfrm>
          <a:prstGeom prst="rect">
            <a:avLst/>
          </a:prstGeom>
          <a:noFill/>
        </p:spPr>
        <p:txBody>
          <a:bodyPr wrap="square" rtlCol="0">
            <a:spAutoFit/>
          </a:bodyPr>
          <a:lstStyle/>
          <a:p>
            <a:r>
              <a:rPr lang="en-IN" sz="2400" dirty="0">
                <a:solidFill>
                  <a:schemeClr val="bg1"/>
                </a:solidFill>
                <a:latin typeface="Nexa Bold" panose="02000000000000000000" pitchFamily="50" charset="0"/>
              </a:rPr>
              <a:t>FACTS</a:t>
            </a:r>
          </a:p>
        </p:txBody>
      </p:sp>
      <p:sp>
        <p:nvSpPr>
          <p:cNvPr id="30" name="TextBox 29">
            <a:extLst>
              <a:ext uri="{FF2B5EF4-FFF2-40B4-BE49-F238E27FC236}">
                <a16:creationId xmlns:a16="http://schemas.microsoft.com/office/drawing/2014/main" xmlns="" id="{26EC4B6E-92F4-4769-8C77-92229C4016ED}"/>
              </a:ext>
            </a:extLst>
          </p:cNvPr>
          <p:cNvSpPr txBox="1"/>
          <p:nvPr/>
        </p:nvSpPr>
        <p:spPr>
          <a:xfrm>
            <a:off x="299077" y="2455501"/>
            <a:ext cx="2803888" cy="1938992"/>
          </a:xfrm>
          <a:prstGeom prst="rect">
            <a:avLst/>
          </a:prstGeom>
          <a:noFill/>
        </p:spPr>
        <p:txBody>
          <a:bodyPr wrap="square" rtlCol="0">
            <a:spAutoFit/>
          </a:bodyPr>
          <a:lstStyle/>
          <a:p>
            <a:pPr algn="just"/>
            <a:r>
              <a:rPr lang="en-IN" sz="1200" dirty="0">
                <a:solidFill>
                  <a:schemeClr val="bg1">
                    <a:alpha val="76000"/>
                  </a:schemeClr>
                </a:solidFill>
                <a:latin typeface="Nexa Light" panose="02000000000000000000" pitchFamily="50" charset="0"/>
              </a:rPr>
              <a:t>Today’s Human Resources are changing rapidly because of the changes in society, social trends, technology, global practices, changes in nature of families and individual nature, etc.</a:t>
            </a:r>
          </a:p>
          <a:p>
            <a:pPr algn="just"/>
            <a:endParaRPr lang="en-IN" sz="1200" dirty="0">
              <a:solidFill>
                <a:schemeClr val="bg1">
                  <a:alpha val="76000"/>
                </a:schemeClr>
              </a:solidFill>
              <a:latin typeface="Nexa Light" panose="02000000000000000000" pitchFamily="50" charset="0"/>
            </a:endParaRPr>
          </a:p>
          <a:p>
            <a:pPr algn="just"/>
            <a:r>
              <a:rPr lang="en-IN" sz="1200" dirty="0">
                <a:solidFill>
                  <a:schemeClr val="bg1">
                    <a:alpha val="76000"/>
                  </a:schemeClr>
                </a:solidFill>
                <a:latin typeface="Nexa Light" panose="02000000000000000000" pitchFamily="50" charset="0"/>
              </a:rPr>
              <a:t>HR management, thus require a lot of changes and doing it requires tackling a lot of challenges especially for a country like Bangladesh.</a:t>
            </a:r>
          </a:p>
        </p:txBody>
      </p:sp>
      <p:grpSp>
        <p:nvGrpSpPr>
          <p:cNvPr id="39" name="Group 38">
            <a:extLst>
              <a:ext uri="{FF2B5EF4-FFF2-40B4-BE49-F238E27FC236}">
                <a16:creationId xmlns:a16="http://schemas.microsoft.com/office/drawing/2014/main" xmlns="" id="{330E86C2-7E83-4518-B57F-B38C153F8F03}"/>
              </a:ext>
            </a:extLst>
          </p:cNvPr>
          <p:cNvGrpSpPr/>
          <p:nvPr/>
        </p:nvGrpSpPr>
        <p:grpSpPr>
          <a:xfrm>
            <a:off x="7838430" y="4547009"/>
            <a:ext cx="540000" cy="540000"/>
            <a:chOff x="7837182" y="4547009"/>
            <a:chExt cx="540000" cy="540000"/>
          </a:xfrm>
        </p:grpSpPr>
        <p:sp>
          <p:nvSpPr>
            <p:cNvPr id="19" name="Rectangle 18">
              <a:extLst>
                <a:ext uri="{FF2B5EF4-FFF2-40B4-BE49-F238E27FC236}">
                  <a16:creationId xmlns:a16="http://schemas.microsoft.com/office/drawing/2014/main" xmlns="" id="{A9F39D6A-D8C5-4045-A40D-616A65AE6662}"/>
                </a:ext>
              </a:extLst>
            </p:cNvPr>
            <p:cNvSpPr/>
            <p:nvPr/>
          </p:nvSpPr>
          <p:spPr>
            <a:xfrm rot="2700000">
              <a:off x="7837182" y="4547009"/>
              <a:ext cx="540000" cy="540000"/>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2" name="Graphic 31" descr="Lightbulb">
              <a:extLst>
                <a:ext uri="{FF2B5EF4-FFF2-40B4-BE49-F238E27FC236}">
                  <a16:creationId xmlns:a16="http://schemas.microsoft.com/office/drawing/2014/main" xmlns="" id="{6970E404-0710-4F5A-A62D-59298B1494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7182" y="4637009"/>
              <a:ext cx="360000" cy="360000"/>
            </a:xfrm>
            <a:prstGeom prst="rect">
              <a:avLst/>
            </a:prstGeom>
          </p:spPr>
        </p:pic>
      </p:grpSp>
      <p:grpSp>
        <p:nvGrpSpPr>
          <p:cNvPr id="37" name="Group 36">
            <a:extLst>
              <a:ext uri="{FF2B5EF4-FFF2-40B4-BE49-F238E27FC236}">
                <a16:creationId xmlns:a16="http://schemas.microsoft.com/office/drawing/2014/main" xmlns="" id="{3305648A-5491-40B6-8C8A-7A2F327F642F}"/>
              </a:ext>
            </a:extLst>
          </p:cNvPr>
          <p:cNvGrpSpPr/>
          <p:nvPr/>
        </p:nvGrpSpPr>
        <p:grpSpPr>
          <a:xfrm>
            <a:off x="7838430" y="1606095"/>
            <a:ext cx="540000" cy="540000"/>
            <a:chOff x="7809699" y="1606095"/>
            <a:chExt cx="540000" cy="540000"/>
          </a:xfrm>
        </p:grpSpPr>
        <p:sp>
          <p:nvSpPr>
            <p:cNvPr id="17" name="Rectangle 16">
              <a:extLst>
                <a:ext uri="{FF2B5EF4-FFF2-40B4-BE49-F238E27FC236}">
                  <a16:creationId xmlns:a16="http://schemas.microsoft.com/office/drawing/2014/main" xmlns="" id="{C84F1572-7719-4E4F-874C-104D9EB64F2B}"/>
                </a:ext>
              </a:extLst>
            </p:cNvPr>
            <p:cNvSpPr/>
            <p:nvPr/>
          </p:nvSpPr>
          <p:spPr>
            <a:xfrm rot="2700000">
              <a:off x="7809699" y="1606095"/>
              <a:ext cx="540000" cy="540000"/>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4" name="Graphic 33" descr="Stopwatch">
              <a:extLst>
                <a:ext uri="{FF2B5EF4-FFF2-40B4-BE49-F238E27FC236}">
                  <a16:creationId xmlns:a16="http://schemas.microsoft.com/office/drawing/2014/main" xmlns="" id="{74CDA3D0-6B48-4945-B55C-256E4FC5B2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899699" y="1696095"/>
              <a:ext cx="360000" cy="360000"/>
            </a:xfrm>
            <a:prstGeom prst="rect">
              <a:avLst/>
            </a:prstGeom>
          </p:spPr>
        </p:pic>
      </p:grpSp>
      <p:grpSp>
        <p:nvGrpSpPr>
          <p:cNvPr id="38" name="Group 37">
            <a:extLst>
              <a:ext uri="{FF2B5EF4-FFF2-40B4-BE49-F238E27FC236}">
                <a16:creationId xmlns:a16="http://schemas.microsoft.com/office/drawing/2014/main" xmlns="" id="{7A982B95-9CE1-4EF6-80C7-5B620833C16A}"/>
              </a:ext>
            </a:extLst>
          </p:cNvPr>
          <p:cNvGrpSpPr/>
          <p:nvPr/>
        </p:nvGrpSpPr>
        <p:grpSpPr>
          <a:xfrm>
            <a:off x="7838430" y="3076552"/>
            <a:ext cx="540000" cy="540000"/>
            <a:chOff x="7837182" y="3076552"/>
            <a:chExt cx="540000" cy="540000"/>
          </a:xfrm>
        </p:grpSpPr>
        <p:sp>
          <p:nvSpPr>
            <p:cNvPr id="18" name="Rectangle 17">
              <a:extLst>
                <a:ext uri="{FF2B5EF4-FFF2-40B4-BE49-F238E27FC236}">
                  <a16:creationId xmlns:a16="http://schemas.microsoft.com/office/drawing/2014/main" xmlns="" id="{FA895694-B776-4369-8E28-9676C99049F2}"/>
                </a:ext>
              </a:extLst>
            </p:cNvPr>
            <p:cNvSpPr/>
            <p:nvPr/>
          </p:nvSpPr>
          <p:spPr>
            <a:xfrm rot="2700000">
              <a:off x="7837182" y="3076552"/>
              <a:ext cx="540000" cy="540000"/>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6" name="Graphic 35" descr="Magnifying glass">
              <a:extLst>
                <a:ext uri="{FF2B5EF4-FFF2-40B4-BE49-F238E27FC236}">
                  <a16:creationId xmlns:a16="http://schemas.microsoft.com/office/drawing/2014/main" xmlns="" id="{78781E89-3CA1-479B-9073-B1EB2405348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927182" y="3166552"/>
              <a:ext cx="360000" cy="360000"/>
            </a:xfrm>
            <a:prstGeom prst="rect">
              <a:avLst/>
            </a:prstGeom>
          </p:spPr>
        </p:pic>
      </p:grpSp>
      <p:pic>
        <p:nvPicPr>
          <p:cNvPr id="45" name="Graphic 44" descr="Single gear">
            <a:extLst>
              <a:ext uri="{FF2B5EF4-FFF2-40B4-BE49-F238E27FC236}">
                <a16:creationId xmlns:a16="http://schemas.microsoft.com/office/drawing/2014/main" xmlns="" id="{7BA4112C-5BBE-4A30-A489-E19EA4CD3A5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33894" y="4864518"/>
            <a:ext cx="324000" cy="324000"/>
          </a:xfrm>
          <a:prstGeom prst="rect">
            <a:avLst/>
          </a:prstGeom>
        </p:spPr>
      </p:pic>
      <p:pic>
        <p:nvPicPr>
          <p:cNvPr id="47" name="Graphic 46" descr="Hourglass">
            <a:extLst>
              <a:ext uri="{FF2B5EF4-FFF2-40B4-BE49-F238E27FC236}">
                <a16:creationId xmlns:a16="http://schemas.microsoft.com/office/drawing/2014/main" xmlns="" id="{652D9B06-58FD-44AC-B504-34C7B4472F1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139322" y="4864518"/>
            <a:ext cx="324000" cy="324000"/>
          </a:xfrm>
          <a:prstGeom prst="rect">
            <a:avLst/>
          </a:prstGeom>
        </p:spPr>
      </p:pic>
      <p:pic>
        <p:nvPicPr>
          <p:cNvPr id="49" name="Graphic 48" descr="Gauge">
            <a:extLst>
              <a:ext uri="{FF2B5EF4-FFF2-40B4-BE49-F238E27FC236}">
                <a16:creationId xmlns:a16="http://schemas.microsoft.com/office/drawing/2014/main" xmlns="" id="{8878CAB9-0471-48B2-B71D-07634A16EB9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944750" y="4864518"/>
            <a:ext cx="324000" cy="324000"/>
          </a:xfrm>
          <a:prstGeom prst="rect">
            <a:avLst/>
          </a:prstGeom>
        </p:spPr>
      </p:pic>
      <p:pic>
        <p:nvPicPr>
          <p:cNvPr id="51" name="Graphic 50" descr="Database">
            <a:extLst>
              <a:ext uri="{FF2B5EF4-FFF2-40B4-BE49-F238E27FC236}">
                <a16:creationId xmlns:a16="http://schemas.microsoft.com/office/drawing/2014/main" xmlns="" id="{FB50ED5E-F114-404A-BE22-F7B7C0E1725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2750177" y="4864518"/>
            <a:ext cx="324000" cy="324000"/>
          </a:xfrm>
          <a:prstGeom prst="rect">
            <a:avLst/>
          </a:prstGeom>
        </p:spPr>
      </p:pic>
    </p:spTree>
    <p:extLst>
      <p:ext uri="{BB962C8B-B14F-4D97-AF65-F5344CB8AC3E}">
        <p14:creationId xmlns:p14="http://schemas.microsoft.com/office/powerpoint/2010/main" val="9517259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17" presetClass="entr" presetSubtype="1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strVal val="#ppt_h"/>
                                          </p:val>
                                        </p:tav>
                                        <p:tav tm="100000">
                                          <p:val>
                                            <p:strVal val="#ppt_h"/>
                                          </p:val>
                                        </p:tav>
                                      </p:tavLst>
                                    </p:anim>
                                  </p:childTnLst>
                                </p:cTn>
                              </p:par>
                            </p:childTnLst>
                          </p:cTn>
                        </p:par>
                        <p:par>
                          <p:cTn id="35" fill="hold">
                            <p:stCondLst>
                              <p:cond delay="3500"/>
                            </p:stCondLst>
                            <p:childTnLst>
                              <p:par>
                                <p:cTn id="36" presetID="47"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17" presetClass="entr" presetSubtype="10" fill="hold" nodeType="after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strVal val="#ppt_h"/>
                                          </p:val>
                                        </p:tav>
                                        <p:tav tm="100000">
                                          <p:val>
                                            <p:strVal val="#ppt_h"/>
                                          </p:val>
                                        </p:tav>
                                      </p:tavLst>
                                    </p:anim>
                                  </p:childTnLst>
                                </p:cTn>
                              </p:par>
                            </p:childTnLst>
                          </p:cTn>
                        </p:par>
                        <p:par>
                          <p:cTn id="46" fill="hold">
                            <p:stCondLst>
                              <p:cond delay="5000"/>
                            </p:stCondLst>
                            <p:childTnLst>
                              <p:par>
                                <p:cTn id="47" presetID="47"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p:cNvSpPr txBox="1"/>
          <p:nvPr/>
        </p:nvSpPr>
        <p:spPr>
          <a:xfrm>
            <a:off x="627017" y="236055"/>
            <a:ext cx="10937965" cy="707886"/>
          </a:xfrm>
          <a:prstGeom prst="rect">
            <a:avLst/>
          </a:prstGeom>
          <a:noFill/>
        </p:spPr>
        <p:txBody>
          <a:bodyPr wrap="square" rtlCol="0">
            <a:spAutoFit/>
          </a:bodyPr>
          <a:lstStyle/>
          <a:p>
            <a:pPr algn="ctr"/>
            <a:r>
              <a:rPr lang="en-US" sz="4000" b="1" dirty="0">
                <a:solidFill>
                  <a:schemeClr val="bg1"/>
                </a:solidFill>
                <a:latin typeface="Nexa Bold"/>
              </a:rPr>
              <a:t>TRENDING HR TRANSFORMATIONS</a:t>
            </a:r>
          </a:p>
        </p:txBody>
      </p:sp>
      <p:pic>
        <p:nvPicPr>
          <p:cNvPr id="102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409" y="2276883"/>
            <a:ext cx="2304235" cy="230423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827468" y="2276883"/>
            <a:ext cx="2304235" cy="2304235"/>
            <a:chOff x="3380508" y="2042679"/>
            <a:chExt cx="2304235" cy="2304235"/>
          </a:xfrm>
        </p:grpSpPr>
        <p:sp>
          <p:nvSpPr>
            <p:cNvPr id="4" name="Rectangle 3"/>
            <p:cNvSpPr/>
            <p:nvPr/>
          </p:nvSpPr>
          <p:spPr>
            <a:xfrm>
              <a:off x="3380508" y="2042679"/>
              <a:ext cx="2304235" cy="2304235"/>
            </a:xfrm>
            <a:prstGeom prst="rect">
              <a:avLst/>
            </a:prstGeom>
            <a:solidFill>
              <a:srgbClr val="4EAE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Image result for network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0507" y="2331195"/>
              <a:ext cx="2104236" cy="17272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451527" y="2276883"/>
            <a:ext cx="2304235" cy="2304235"/>
            <a:chOff x="7775656" y="2042679"/>
            <a:chExt cx="2304235" cy="2304235"/>
          </a:xfrm>
        </p:grpSpPr>
        <p:sp>
          <p:nvSpPr>
            <p:cNvPr id="12" name="Rectangle 11"/>
            <p:cNvSpPr/>
            <p:nvPr/>
          </p:nvSpPr>
          <p:spPr>
            <a:xfrm>
              <a:off x="7775656" y="2042679"/>
              <a:ext cx="2304235" cy="2304235"/>
            </a:xfrm>
            <a:prstGeom prst="rect">
              <a:avLst/>
            </a:prstGeom>
            <a:solidFill>
              <a:srgbClr val="4782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211" y="2216984"/>
              <a:ext cx="2179123" cy="1955623"/>
            </a:xfrm>
            <a:prstGeom prst="rect">
              <a:avLst/>
            </a:prstGeom>
          </p:spPr>
        </p:pic>
      </p:grpSp>
      <p:sp>
        <p:nvSpPr>
          <p:cNvPr id="11" name="TextBox 10"/>
          <p:cNvSpPr txBox="1"/>
          <p:nvPr/>
        </p:nvSpPr>
        <p:spPr>
          <a:xfrm>
            <a:off x="1203408" y="4693920"/>
            <a:ext cx="2304235" cy="307777"/>
          </a:xfrm>
          <a:prstGeom prst="rect">
            <a:avLst/>
          </a:prstGeom>
          <a:noFill/>
        </p:spPr>
        <p:txBody>
          <a:bodyPr wrap="square" rtlCol="0">
            <a:spAutoFit/>
          </a:bodyPr>
          <a:lstStyle/>
          <a:p>
            <a:pPr algn="ctr"/>
            <a:r>
              <a:rPr lang="en-US" sz="1400" dirty="0">
                <a:solidFill>
                  <a:schemeClr val="bg1"/>
                </a:solidFill>
                <a:latin typeface="Nexa Light"/>
              </a:rPr>
              <a:t>Working Away from Office</a:t>
            </a:r>
          </a:p>
        </p:txBody>
      </p:sp>
      <p:sp>
        <p:nvSpPr>
          <p:cNvPr id="16" name="TextBox 15"/>
          <p:cNvSpPr txBox="1"/>
          <p:nvPr/>
        </p:nvSpPr>
        <p:spPr>
          <a:xfrm>
            <a:off x="4827467" y="4693920"/>
            <a:ext cx="2304235" cy="307777"/>
          </a:xfrm>
          <a:prstGeom prst="rect">
            <a:avLst/>
          </a:prstGeom>
          <a:noFill/>
        </p:spPr>
        <p:txBody>
          <a:bodyPr wrap="square" rtlCol="0">
            <a:spAutoFit/>
          </a:bodyPr>
          <a:lstStyle/>
          <a:p>
            <a:pPr algn="ctr"/>
            <a:r>
              <a:rPr lang="en-US" sz="1400" dirty="0">
                <a:solidFill>
                  <a:schemeClr val="bg1"/>
                </a:solidFill>
                <a:latin typeface="Nexa Light"/>
              </a:rPr>
              <a:t>Networked</a:t>
            </a:r>
          </a:p>
        </p:txBody>
      </p:sp>
      <p:sp>
        <p:nvSpPr>
          <p:cNvPr id="17" name="TextBox 16"/>
          <p:cNvSpPr txBox="1"/>
          <p:nvPr/>
        </p:nvSpPr>
        <p:spPr>
          <a:xfrm>
            <a:off x="8254354" y="4693920"/>
            <a:ext cx="2698577" cy="307777"/>
          </a:xfrm>
          <a:prstGeom prst="rect">
            <a:avLst/>
          </a:prstGeom>
          <a:noFill/>
        </p:spPr>
        <p:txBody>
          <a:bodyPr wrap="square" rtlCol="0">
            <a:spAutoFit/>
          </a:bodyPr>
          <a:lstStyle/>
          <a:p>
            <a:pPr algn="ctr"/>
            <a:r>
              <a:rPr lang="en-US" sz="1400" dirty="0">
                <a:solidFill>
                  <a:schemeClr val="bg1"/>
                </a:solidFill>
                <a:latin typeface="Nexa Light"/>
              </a:rPr>
              <a:t>Innovation on People &amp; Culture</a:t>
            </a:r>
          </a:p>
        </p:txBody>
      </p:sp>
      <p:sp>
        <p:nvSpPr>
          <p:cNvPr id="13" name="TextBox 12"/>
          <p:cNvSpPr txBox="1"/>
          <p:nvPr/>
        </p:nvSpPr>
        <p:spPr>
          <a:xfrm>
            <a:off x="1087067" y="5390840"/>
            <a:ext cx="9552353" cy="523220"/>
          </a:xfrm>
          <a:prstGeom prst="rect">
            <a:avLst/>
          </a:prstGeom>
          <a:noFill/>
        </p:spPr>
        <p:txBody>
          <a:bodyPr wrap="square" rtlCol="0">
            <a:spAutoFit/>
          </a:bodyPr>
          <a:lstStyle/>
          <a:p>
            <a:pPr algn="ctr"/>
            <a:r>
              <a:rPr lang="en-US" sz="2800" dirty="0">
                <a:solidFill>
                  <a:schemeClr val="bg1"/>
                </a:solidFill>
                <a:latin typeface="Nexa Bold" panose="02000000000000000000"/>
              </a:rPr>
              <a:t>If you create great place to work, great work will happen.</a:t>
            </a:r>
          </a:p>
        </p:txBody>
      </p:sp>
    </p:spTree>
    <p:extLst>
      <p:ext uri="{BB962C8B-B14F-4D97-AF65-F5344CB8AC3E}">
        <p14:creationId xmlns:p14="http://schemas.microsoft.com/office/powerpoint/2010/main" val="3725927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anim calcmode="lin" valueType="num">
                                      <p:cBhvr>
                                        <p:cTn id="14" dur="1000" fill="hold"/>
                                        <p:tgtEl>
                                          <p:spTgt spid="1028"/>
                                        </p:tgtEl>
                                        <p:attrNameLst>
                                          <p:attrName>ppt_x</p:attrName>
                                        </p:attrNameLst>
                                      </p:cBhvr>
                                      <p:tavLst>
                                        <p:tav tm="0">
                                          <p:val>
                                            <p:strVal val="#ppt_x"/>
                                          </p:val>
                                        </p:tav>
                                        <p:tav tm="100000">
                                          <p:val>
                                            <p:strVal val="#ppt_x"/>
                                          </p:val>
                                        </p:tav>
                                      </p:tavLst>
                                    </p:anim>
                                    <p:anim calcmode="lin" valueType="num">
                                      <p:cBhvr>
                                        <p:cTn id="15" dur="1000" fill="hold"/>
                                        <p:tgtEl>
                                          <p:spTgt spid="10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p:tgtEl>
                                          <p:spTgt spid="16"/>
                                        </p:tgtEl>
                                        <p:attrNameLst>
                                          <p:attrName>ppt_y</p:attrName>
                                        </p:attrNameLst>
                                      </p:cBhvr>
                                      <p:tavLst>
                                        <p:tav tm="0">
                                          <p:val>
                                            <p:strVal val="#ppt_y+#ppt_h*1.125000"/>
                                          </p:val>
                                        </p:tav>
                                        <p:tav tm="100000">
                                          <p:val>
                                            <p:strVal val="#ppt_y"/>
                                          </p:val>
                                        </p:tav>
                                      </p:tavLst>
                                    </p:anim>
                                    <p:animEffect transition="in" filter="wipe(up)">
                                      <p:cBhvr>
                                        <p:cTn id="31" dur="500"/>
                                        <p:tgtEl>
                                          <p:spTgt spid="16"/>
                                        </p:tgtEl>
                                      </p:cBhvr>
                                    </p:animEffect>
                                  </p:childTnLst>
                                </p:cTn>
                              </p:par>
                            </p:childTnLst>
                          </p:cTn>
                        </p:par>
                        <p:par>
                          <p:cTn id="32" fill="hold">
                            <p:stCondLst>
                              <p:cond delay="4000"/>
                            </p:stCondLst>
                            <p:childTnLst>
                              <p:par>
                                <p:cTn id="33" presetID="47"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12" presetClass="entr" presetSubtype="4"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p:tgtEl>
                                          <p:spTgt spid="17"/>
                                        </p:tgtEl>
                                        <p:attrNameLst>
                                          <p:attrName>ppt_y</p:attrName>
                                        </p:attrNameLst>
                                      </p:cBhvr>
                                      <p:tavLst>
                                        <p:tav tm="0">
                                          <p:val>
                                            <p:strVal val="#ppt_y+#ppt_h*1.125000"/>
                                          </p:val>
                                        </p:tav>
                                        <p:tav tm="100000">
                                          <p:val>
                                            <p:strVal val="#ppt_y"/>
                                          </p:val>
                                        </p:tav>
                                      </p:tavLst>
                                    </p:anim>
                                    <p:animEffect transition="in" filter="wipe(up)">
                                      <p:cBhvr>
                                        <p:cTn id="42" dur="500"/>
                                        <p:tgtEl>
                                          <p:spTgt spid="17"/>
                                        </p:tgtEl>
                                      </p:cBhvr>
                                    </p:animEffect>
                                  </p:childTnLst>
                                </p:cTn>
                              </p:par>
                            </p:childTnLst>
                          </p:cTn>
                        </p:par>
                        <p:par>
                          <p:cTn id="43" fill="hold">
                            <p:stCondLst>
                              <p:cond delay="5500"/>
                            </p:stCondLst>
                            <p:childTnLst>
                              <p:par>
                                <p:cTn id="44" presetID="50" presetClass="entr" presetSubtype="0" decel="10000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strVal val="#ppt_w+.3"/>
                                          </p:val>
                                        </p:tav>
                                        <p:tav tm="100000">
                                          <p:val>
                                            <p:strVal val="#ppt_w"/>
                                          </p:val>
                                        </p:tav>
                                      </p:tavLst>
                                    </p:anim>
                                    <p:anim calcmode="lin" valueType="num">
                                      <p:cBhvr>
                                        <p:cTn id="47" dur="1000" fill="hold"/>
                                        <p:tgtEl>
                                          <p:spTgt spid="13"/>
                                        </p:tgtEl>
                                        <p:attrNameLst>
                                          <p:attrName>ppt_h</p:attrName>
                                        </p:attrNameLst>
                                      </p:cBhvr>
                                      <p:tavLst>
                                        <p:tav tm="0">
                                          <p:val>
                                            <p:strVal val="#ppt_h"/>
                                          </p:val>
                                        </p:tav>
                                        <p:tav tm="100000">
                                          <p:val>
                                            <p:strVal val="#ppt_h"/>
                                          </p:val>
                                        </p:tav>
                                      </p:tavLst>
                                    </p:anim>
                                    <p:animEffect transition="in" filter="fade">
                                      <p:cBhvr>
                                        <p:cTn id="4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6" grpId="0"/>
      <p:bldP spid="17"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1">
            <a:extLst>
              <a:ext uri="{FF2B5EF4-FFF2-40B4-BE49-F238E27FC236}">
                <a16:creationId xmlns:a16="http://schemas.microsoft.com/office/drawing/2014/main" xmlns="" id="{50F88AAE-8BC0-42F0-9E06-B7C677F1123F}"/>
              </a:ext>
            </a:extLst>
          </p:cNvPr>
          <p:cNvSpPr/>
          <p:nvPr/>
        </p:nvSpPr>
        <p:spPr>
          <a:xfrm>
            <a:off x="9865222" y="-1191492"/>
            <a:ext cx="1097280" cy="8692343"/>
          </a:xfrm>
          <a:custGeom>
            <a:avLst/>
            <a:gdLst>
              <a:gd name="connsiteX0" fmla="*/ 548640 w 1097280"/>
              <a:gd name="connsiteY0" fmla="*/ 0 h 8692343"/>
              <a:gd name="connsiteX1" fmla="*/ 1097280 w 1097280"/>
              <a:gd name="connsiteY1" fmla="*/ 548640 h 8692343"/>
              <a:gd name="connsiteX2" fmla="*/ 1097280 w 1097280"/>
              <a:gd name="connsiteY2" fmla="*/ 8692343 h 8692343"/>
              <a:gd name="connsiteX3" fmla="*/ 548640 w 1097280"/>
              <a:gd name="connsiteY3" fmla="*/ 8143703 h 8692343"/>
              <a:gd name="connsiteX4" fmla="*/ 0 w 1097280"/>
              <a:gd name="connsiteY4" fmla="*/ 8692343 h 8692343"/>
              <a:gd name="connsiteX5" fmla="*/ 0 w 1097280"/>
              <a:gd name="connsiteY5" fmla="*/ 548640 h 8692343"/>
              <a:gd name="connsiteX6" fmla="*/ 548640 w 1097280"/>
              <a:gd name="connsiteY6" fmla="*/ 0 h 8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8692343">
                <a:moveTo>
                  <a:pt x="548640" y="0"/>
                </a:moveTo>
                <a:cubicBezTo>
                  <a:pt x="851646" y="0"/>
                  <a:pt x="1097280" y="245634"/>
                  <a:pt x="1097280" y="548640"/>
                </a:cubicBezTo>
                <a:lnTo>
                  <a:pt x="1097280" y="8692343"/>
                </a:lnTo>
                <a:cubicBezTo>
                  <a:pt x="1097280" y="8389337"/>
                  <a:pt x="851646" y="8143703"/>
                  <a:pt x="548640" y="8143703"/>
                </a:cubicBezTo>
                <a:cubicBezTo>
                  <a:pt x="245634" y="8143703"/>
                  <a:pt x="0" y="8389337"/>
                  <a:pt x="0" y="8692343"/>
                </a:cubicBezTo>
                <a:lnTo>
                  <a:pt x="0" y="548640"/>
                </a:lnTo>
                <a:cubicBezTo>
                  <a:pt x="0" y="245634"/>
                  <a:pt x="245634" y="0"/>
                  <a:pt x="54864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5">
            <a:extLst>
              <a:ext uri="{FF2B5EF4-FFF2-40B4-BE49-F238E27FC236}">
                <a16:creationId xmlns:a16="http://schemas.microsoft.com/office/drawing/2014/main" xmlns="" id="{CB0C78B4-2EFE-4F44-AF23-5A15176DC1D3}"/>
              </a:ext>
            </a:extLst>
          </p:cNvPr>
          <p:cNvSpPr/>
          <p:nvPr/>
        </p:nvSpPr>
        <p:spPr>
          <a:xfrm>
            <a:off x="-10298" y="-1195282"/>
            <a:ext cx="1097280" cy="9240983"/>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9">
            <a:extLst>
              <a:ext uri="{FF2B5EF4-FFF2-40B4-BE49-F238E27FC236}">
                <a16:creationId xmlns:a16="http://schemas.microsoft.com/office/drawing/2014/main" xmlns="" id="{11EF2585-726E-49A1-B218-C7B0E13A1C09}"/>
              </a:ext>
            </a:extLst>
          </p:cNvPr>
          <p:cNvSpPr/>
          <p:nvPr/>
        </p:nvSpPr>
        <p:spPr>
          <a:xfrm>
            <a:off x="1086982" y="-1195282"/>
            <a:ext cx="1097280" cy="8692343"/>
          </a:xfrm>
          <a:custGeom>
            <a:avLst/>
            <a:gdLst>
              <a:gd name="connsiteX0" fmla="*/ 548640 w 1097280"/>
              <a:gd name="connsiteY0" fmla="*/ 0 h 8692343"/>
              <a:gd name="connsiteX1" fmla="*/ 1097280 w 1097280"/>
              <a:gd name="connsiteY1" fmla="*/ 548640 h 8692343"/>
              <a:gd name="connsiteX2" fmla="*/ 1097280 w 1097280"/>
              <a:gd name="connsiteY2" fmla="*/ 8692343 h 8692343"/>
              <a:gd name="connsiteX3" fmla="*/ 548640 w 1097280"/>
              <a:gd name="connsiteY3" fmla="*/ 8143703 h 8692343"/>
              <a:gd name="connsiteX4" fmla="*/ 0 w 1097280"/>
              <a:gd name="connsiteY4" fmla="*/ 8692343 h 8692343"/>
              <a:gd name="connsiteX5" fmla="*/ 0 w 1097280"/>
              <a:gd name="connsiteY5" fmla="*/ 548640 h 8692343"/>
              <a:gd name="connsiteX6" fmla="*/ 548640 w 1097280"/>
              <a:gd name="connsiteY6" fmla="*/ 0 h 8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8692343">
                <a:moveTo>
                  <a:pt x="548640" y="0"/>
                </a:moveTo>
                <a:cubicBezTo>
                  <a:pt x="851646" y="0"/>
                  <a:pt x="1097280" y="245634"/>
                  <a:pt x="1097280" y="548640"/>
                </a:cubicBezTo>
                <a:lnTo>
                  <a:pt x="1097280" y="8692343"/>
                </a:lnTo>
                <a:cubicBezTo>
                  <a:pt x="1097280" y="8389337"/>
                  <a:pt x="851646" y="8143703"/>
                  <a:pt x="548640" y="8143703"/>
                </a:cubicBezTo>
                <a:cubicBezTo>
                  <a:pt x="245634" y="8143703"/>
                  <a:pt x="0" y="8389337"/>
                  <a:pt x="0" y="8692343"/>
                </a:cubicBezTo>
                <a:lnTo>
                  <a:pt x="0" y="548640"/>
                </a:lnTo>
                <a:cubicBezTo>
                  <a:pt x="0" y="245634"/>
                  <a:pt x="245634" y="0"/>
                  <a:pt x="54864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10">
            <a:extLst>
              <a:ext uri="{FF2B5EF4-FFF2-40B4-BE49-F238E27FC236}">
                <a16:creationId xmlns:a16="http://schemas.microsoft.com/office/drawing/2014/main" xmlns="" id="{682E6078-C079-47E6-966F-8841FE95195F}"/>
              </a:ext>
            </a:extLst>
          </p:cNvPr>
          <p:cNvSpPr/>
          <p:nvPr/>
        </p:nvSpPr>
        <p:spPr>
          <a:xfrm>
            <a:off x="2184262" y="-1191492"/>
            <a:ext cx="1097280" cy="9240983"/>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11">
            <a:extLst>
              <a:ext uri="{FF2B5EF4-FFF2-40B4-BE49-F238E27FC236}">
                <a16:creationId xmlns:a16="http://schemas.microsoft.com/office/drawing/2014/main" xmlns="" id="{930311D8-591B-4920-998B-5E105B6A7D93}"/>
              </a:ext>
            </a:extLst>
          </p:cNvPr>
          <p:cNvSpPr/>
          <p:nvPr/>
        </p:nvSpPr>
        <p:spPr>
          <a:xfrm>
            <a:off x="3281542" y="-1191492"/>
            <a:ext cx="1097280" cy="8692343"/>
          </a:xfrm>
          <a:custGeom>
            <a:avLst/>
            <a:gdLst>
              <a:gd name="connsiteX0" fmla="*/ 548640 w 1097280"/>
              <a:gd name="connsiteY0" fmla="*/ 0 h 8692343"/>
              <a:gd name="connsiteX1" fmla="*/ 1097280 w 1097280"/>
              <a:gd name="connsiteY1" fmla="*/ 548640 h 8692343"/>
              <a:gd name="connsiteX2" fmla="*/ 1097280 w 1097280"/>
              <a:gd name="connsiteY2" fmla="*/ 8692343 h 8692343"/>
              <a:gd name="connsiteX3" fmla="*/ 548640 w 1097280"/>
              <a:gd name="connsiteY3" fmla="*/ 8143703 h 8692343"/>
              <a:gd name="connsiteX4" fmla="*/ 0 w 1097280"/>
              <a:gd name="connsiteY4" fmla="*/ 8692343 h 8692343"/>
              <a:gd name="connsiteX5" fmla="*/ 0 w 1097280"/>
              <a:gd name="connsiteY5" fmla="*/ 548640 h 8692343"/>
              <a:gd name="connsiteX6" fmla="*/ 548640 w 1097280"/>
              <a:gd name="connsiteY6" fmla="*/ 0 h 8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8692343">
                <a:moveTo>
                  <a:pt x="548640" y="0"/>
                </a:moveTo>
                <a:cubicBezTo>
                  <a:pt x="851646" y="0"/>
                  <a:pt x="1097280" y="245634"/>
                  <a:pt x="1097280" y="548640"/>
                </a:cubicBezTo>
                <a:lnTo>
                  <a:pt x="1097280" y="8692343"/>
                </a:lnTo>
                <a:cubicBezTo>
                  <a:pt x="1097280" y="8389337"/>
                  <a:pt x="851646" y="8143703"/>
                  <a:pt x="548640" y="8143703"/>
                </a:cubicBezTo>
                <a:cubicBezTo>
                  <a:pt x="245634" y="8143703"/>
                  <a:pt x="0" y="8389337"/>
                  <a:pt x="0" y="8692343"/>
                </a:cubicBezTo>
                <a:lnTo>
                  <a:pt x="0" y="548640"/>
                </a:lnTo>
                <a:cubicBezTo>
                  <a:pt x="0" y="245634"/>
                  <a:pt x="245634" y="0"/>
                  <a:pt x="54864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2">
            <a:extLst>
              <a:ext uri="{FF2B5EF4-FFF2-40B4-BE49-F238E27FC236}">
                <a16:creationId xmlns:a16="http://schemas.microsoft.com/office/drawing/2014/main" xmlns="" id="{EA038482-9DFE-46E0-9F2B-62D4C5BEDE09}"/>
              </a:ext>
            </a:extLst>
          </p:cNvPr>
          <p:cNvSpPr/>
          <p:nvPr/>
        </p:nvSpPr>
        <p:spPr>
          <a:xfrm>
            <a:off x="4378822" y="-1199072"/>
            <a:ext cx="1097280" cy="9240983"/>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13">
            <a:extLst>
              <a:ext uri="{FF2B5EF4-FFF2-40B4-BE49-F238E27FC236}">
                <a16:creationId xmlns:a16="http://schemas.microsoft.com/office/drawing/2014/main" xmlns="" id="{DB14033D-7D3D-4D33-86C2-91B2AD3C2A91}"/>
              </a:ext>
            </a:extLst>
          </p:cNvPr>
          <p:cNvSpPr/>
          <p:nvPr/>
        </p:nvSpPr>
        <p:spPr>
          <a:xfrm>
            <a:off x="5476102" y="-1199072"/>
            <a:ext cx="1097280" cy="8692343"/>
          </a:xfrm>
          <a:custGeom>
            <a:avLst/>
            <a:gdLst>
              <a:gd name="connsiteX0" fmla="*/ 548640 w 1097280"/>
              <a:gd name="connsiteY0" fmla="*/ 0 h 8692343"/>
              <a:gd name="connsiteX1" fmla="*/ 1097280 w 1097280"/>
              <a:gd name="connsiteY1" fmla="*/ 548640 h 8692343"/>
              <a:gd name="connsiteX2" fmla="*/ 1097280 w 1097280"/>
              <a:gd name="connsiteY2" fmla="*/ 8692343 h 8692343"/>
              <a:gd name="connsiteX3" fmla="*/ 548640 w 1097280"/>
              <a:gd name="connsiteY3" fmla="*/ 8143703 h 8692343"/>
              <a:gd name="connsiteX4" fmla="*/ 0 w 1097280"/>
              <a:gd name="connsiteY4" fmla="*/ 8692343 h 8692343"/>
              <a:gd name="connsiteX5" fmla="*/ 0 w 1097280"/>
              <a:gd name="connsiteY5" fmla="*/ 548640 h 8692343"/>
              <a:gd name="connsiteX6" fmla="*/ 548640 w 1097280"/>
              <a:gd name="connsiteY6" fmla="*/ 0 h 8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8692343">
                <a:moveTo>
                  <a:pt x="548640" y="0"/>
                </a:moveTo>
                <a:cubicBezTo>
                  <a:pt x="851646" y="0"/>
                  <a:pt x="1097280" y="245634"/>
                  <a:pt x="1097280" y="548640"/>
                </a:cubicBezTo>
                <a:lnTo>
                  <a:pt x="1097280" y="8692343"/>
                </a:lnTo>
                <a:cubicBezTo>
                  <a:pt x="1097280" y="8389337"/>
                  <a:pt x="851646" y="8143703"/>
                  <a:pt x="548640" y="8143703"/>
                </a:cubicBezTo>
                <a:cubicBezTo>
                  <a:pt x="245634" y="8143703"/>
                  <a:pt x="0" y="8389337"/>
                  <a:pt x="0" y="8692343"/>
                </a:cubicBezTo>
                <a:lnTo>
                  <a:pt x="0" y="548640"/>
                </a:lnTo>
                <a:cubicBezTo>
                  <a:pt x="0" y="245634"/>
                  <a:pt x="245634" y="0"/>
                  <a:pt x="54864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14">
            <a:extLst>
              <a:ext uri="{FF2B5EF4-FFF2-40B4-BE49-F238E27FC236}">
                <a16:creationId xmlns:a16="http://schemas.microsoft.com/office/drawing/2014/main" xmlns="" id="{AF12097A-9FF5-4448-9117-47746DEC2AD0}"/>
              </a:ext>
            </a:extLst>
          </p:cNvPr>
          <p:cNvSpPr/>
          <p:nvPr/>
        </p:nvSpPr>
        <p:spPr>
          <a:xfrm>
            <a:off x="6573382" y="-1195282"/>
            <a:ext cx="1097280" cy="9240983"/>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15">
            <a:extLst>
              <a:ext uri="{FF2B5EF4-FFF2-40B4-BE49-F238E27FC236}">
                <a16:creationId xmlns:a16="http://schemas.microsoft.com/office/drawing/2014/main" xmlns="" id="{7A268C06-94F5-45C4-9994-4E00BA40A9F3}"/>
              </a:ext>
            </a:extLst>
          </p:cNvPr>
          <p:cNvSpPr/>
          <p:nvPr/>
        </p:nvSpPr>
        <p:spPr>
          <a:xfrm>
            <a:off x="7670662" y="-1195282"/>
            <a:ext cx="1097280" cy="8692343"/>
          </a:xfrm>
          <a:custGeom>
            <a:avLst/>
            <a:gdLst>
              <a:gd name="connsiteX0" fmla="*/ 548640 w 1097280"/>
              <a:gd name="connsiteY0" fmla="*/ 0 h 8692343"/>
              <a:gd name="connsiteX1" fmla="*/ 1097280 w 1097280"/>
              <a:gd name="connsiteY1" fmla="*/ 548640 h 8692343"/>
              <a:gd name="connsiteX2" fmla="*/ 1097280 w 1097280"/>
              <a:gd name="connsiteY2" fmla="*/ 8692343 h 8692343"/>
              <a:gd name="connsiteX3" fmla="*/ 548640 w 1097280"/>
              <a:gd name="connsiteY3" fmla="*/ 8143703 h 8692343"/>
              <a:gd name="connsiteX4" fmla="*/ 0 w 1097280"/>
              <a:gd name="connsiteY4" fmla="*/ 8692343 h 8692343"/>
              <a:gd name="connsiteX5" fmla="*/ 0 w 1097280"/>
              <a:gd name="connsiteY5" fmla="*/ 548640 h 8692343"/>
              <a:gd name="connsiteX6" fmla="*/ 548640 w 1097280"/>
              <a:gd name="connsiteY6" fmla="*/ 0 h 8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8692343">
                <a:moveTo>
                  <a:pt x="548640" y="0"/>
                </a:moveTo>
                <a:cubicBezTo>
                  <a:pt x="851646" y="0"/>
                  <a:pt x="1097280" y="245634"/>
                  <a:pt x="1097280" y="548640"/>
                </a:cubicBezTo>
                <a:lnTo>
                  <a:pt x="1097280" y="8692343"/>
                </a:lnTo>
                <a:cubicBezTo>
                  <a:pt x="1097280" y="8389337"/>
                  <a:pt x="851646" y="8143703"/>
                  <a:pt x="548640" y="8143703"/>
                </a:cubicBezTo>
                <a:cubicBezTo>
                  <a:pt x="245634" y="8143703"/>
                  <a:pt x="0" y="8389337"/>
                  <a:pt x="0" y="8692343"/>
                </a:cubicBezTo>
                <a:lnTo>
                  <a:pt x="0" y="548640"/>
                </a:lnTo>
                <a:cubicBezTo>
                  <a:pt x="0" y="245634"/>
                  <a:pt x="245634" y="0"/>
                  <a:pt x="54864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20">
            <a:extLst>
              <a:ext uri="{FF2B5EF4-FFF2-40B4-BE49-F238E27FC236}">
                <a16:creationId xmlns:a16="http://schemas.microsoft.com/office/drawing/2014/main" xmlns="" id="{19A17935-ADD7-4585-80E0-46B361231220}"/>
              </a:ext>
            </a:extLst>
          </p:cNvPr>
          <p:cNvSpPr/>
          <p:nvPr/>
        </p:nvSpPr>
        <p:spPr>
          <a:xfrm>
            <a:off x="8767942" y="-1191492"/>
            <a:ext cx="1097280" cy="9240983"/>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22">
            <a:extLst>
              <a:ext uri="{FF2B5EF4-FFF2-40B4-BE49-F238E27FC236}">
                <a16:creationId xmlns:a16="http://schemas.microsoft.com/office/drawing/2014/main" xmlns="" id="{5ED2A210-6E63-407B-AD83-364E04F28F54}"/>
              </a:ext>
            </a:extLst>
          </p:cNvPr>
          <p:cNvSpPr/>
          <p:nvPr/>
        </p:nvSpPr>
        <p:spPr>
          <a:xfrm>
            <a:off x="10962502" y="-1187702"/>
            <a:ext cx="1097280" cy="9240983"/>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23">
            <a:extLst>
              <a:ext uri="{FF2B5EF4-FFF2-40B4-BE49-F238E27FC236}">
                <a16:creationId xmlns:a16="http://schemas.microsoft.com/office/drawing/2014/main" xmlns="" id="{DA69F099-4375-4862-AA89-BDAF058FF0D9}"/>
              </a:ext>
            </a:extLst>
          </p:cNvPr>
          <p:cNvSpPr/>
          <p:nvPr/>
        </p:nvSpPr>
        <p:spPr>
          <a:xfrm>
            <a:off x="12059782" y="-1187702"/>
            <a:ext cx="1097280" cy="8692343"/>
          </a:xfrm>
          <a:custGeom>
            <a:avLst/>
            <a:gdLst>
              <a:gd name="connsiteX0" fmla="*/ 548640 w 1097280"/>
              <a:gd name="connsiteY0" fmla="*/ 0 h 8692343"/>
              <a:gd name="connsiteX1" fmla="*/ 1097280 w 1097280"/>
              <a:gd name="connsiteY1" fmla="*/ 548640 h 8692343"/>
              <a:gd name="connsiteX2" fmla="*/ 1097280 w 1097280"/>
              <a:gd name="connsiteY2" fmla="*/ 8692343 h 8692343"/>
              <a:gd name="connsiteX3" fmla="*/ 548640 w 1097280"/>
              <a:gd name="connsiteY3" fmla="*/ 8143703 h 8692343"/>
              <a:gd name="connsiteX4" fmla="*/ 0 w 1097280"/>
              <a:gd name="connsiteY4" fmla="*/ 8692343 h 8692343"/>
              <a:gd name="connsiteX5" fmla="*/ 0 w 1097280"/>
              <a:gd name="connsiteY5" fmla="*/ 548640 h 8692343"/>
              <a:gd name="connsiteX6" fmla="*/ 548640 w 1097280"/>
              <a:gd name="connsiteY6" fmla="*/ 0 h 8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8692343">
                <a:moveTo>
                  <a:pt x="548640" y="0"/>
                </a:moveTo>
                <a:cubicBezTo>
                  <a:pt x="851646" y="0"/>
                  <a:pt x="1097280" y="245634"/>
                  <a:pt x="1097280" y="548640"/>
                </a:cubicBezTo>
                <a:lnTo>
                  <a:pt x="1097280" y="8692343"/>
                </a:lnTo>
                <a:cubicBezTo>
                  <a:pt x="1097280" y="8389337"/>
                  <a:pt x="851646" y="8143703"/>
                  <a:pt x="548640" y="8143703"/>
                </a:cubicBezTo>
                <a:cubicBezTo>
                  <a:pt x="245634" y="8143703"/>
                  <a:pt x="0" y="8389337"/>
                  <a:pt x="0" y="8692343"/>
                </a:cubicBezTo>
                <a:lnTo>
                  <a:pt x="0" y="548640"/>
                </a:lnTo>
                <a:cubicBezTo>
                  <a:pt x="0" y="245634"/>
                  <a:pt x="245634" y="0"/>
                  <a:pt x="54864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542783" y="2459504"/>
            <a:ext cx="7106434" cy="1938992"/>
          </a:xfrm>
          <a:prstGeom prst="rect">
            <a:avLst/>
          </a:prstGeom>
          <a:noFill/>
          <a:ln>
            <a:noFill/>
          </a:ln>
        </p:spPr>
        <p:txBody>
          <a:bodyPr wrap="none" lIns="91440" tIns="45720" rIns="91440" bIns="45720">
            <a:spAutoFit/>
          </a:bodyPr>
          <a:lstStyle/>
          <a:p>
            <a:pPr algn="ctr"/>
            <a:r>
              <a:rPr lang="en-US" sz="12000" b="1" cap="none" spc="0" dirty="0">
                <a:ln w="10160">
                  <a:noFill/>
                  <a:prstDash val="solid"/>
                </a:ln>
                <a:solidFill>
                  <a:schemeClr val="bg1"/>
                </a:solidFill>
                <a:latin typeface="Nexa Bold"/>
              </a:rPr>
              <a:t>THANKS!</a:t>
            </a:r>
          </a:p>
        </p:txBody>
      </p:sp>
      <p:sp>
        <p:nvSpPr>
          <p:cNvPr id="15" name="Rectangle 14"/>
          <p:cNvSpPr/>
          <p:nvPr/>
        </p:nvSpPr>
        <p:spPr>
          <a:xfrm>
            <a:off x="5547360" y="-464373"/>
            <a:ext cx="1097280" cy="7786747"/>
          </a:xfrm>
          <a:prstGeom prst="rect">
            <a:avLst/>
          </a:prstGeom>
          <a:noFill/>
        </p:spPr>
        <p:txBody>
          <a:bodyPr wrap="square" lIns="91440" tIns="45720" rIns="91440" bIns="45720">
            <a:spAutoFit/>
          </a:bodyPr>
          <a:lstStyle/>
          <a:p>
            <a:pPr algn="ctr"/>
            <a:r>
              <a:rPr lang="en-US" sz="50000" b="1" cap="none" spc="0" dirty="0">
                <a:ln w="19050">
                  <a:noFill/>
                  <a:prstDash val="solid"/>
                </a:ln>
                <a:solidFill>
                  <a:srgbClr val="00B0F0"/>
                </a:solidFill>
                <a:effectLst>
                  <a:outerShdw blurRad="38100" dist="22860" dir="5400000" algn="tl" rotWithShape="0">
                    <a:srgbClr val="000000">
                      <a:alpha val="30000"/>
                    </a:srgbClr>
                  </a:outerShdw>
                </a:effectLst>
                <a:latin typeface="Nexa Bold"/>
              </a:rPr>
              <a:t>?</a:t>
            </a:r>
          </a:p>
        </p:txBody>
      </p:sp>
    </p:spTree>
    <p:extLst>
      <p:ext uri="{BB962C8B-B14F-4D97-AF65-F5344CB8AC3E}">
        <p14:creationId xmlns:p14="http://schemas.microsoft.com/office/powerpoint/2010/main" val="3900952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00" fill="hold"/>
                                        <p:tgtEl>
                                          <p:spTgt spid="3"/>
                                        </p:tgtEl>
                                        <p:attrNameLst>
                                          <p:attrName>ppt_x</p:attrName>
                                        </p:attrNameLst>
                                      </p:cBhvr>
                                      <p:tavLst>
                                        <p:tav tm="0">
                                          <p:val>
                                            <p:strVal val="#ppt_x"/>
                                          </p:val>
                                        </p:tav>
                                        <p:tav tm="100000">
                                          <p:val>
                                            <p:strVal val="#ppt_x"/>
                                          </p:val>
                                        </p:tav>
                                      </p:tavLst>
                                    </p:anim>
                                    <p:anim calcmode="lin" valueType="num">
                                      <p:cBhvr additive="base">
                                        <p:cTn id="8" dur="12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ppt_x"/>
                                          </p:val>
                                        </p:tav>
                                        <p:tav tm="100000">
                                          <p:val>
                                            <p:strVal val="#ppt_x"/>
                                          </p:val>
                                        </p:tav>
                                      </p:tavLst>
                                    </p:anim>
                                    <p:anim calcmode="lin" valueType="num">
                                      <p:cBhvr additive="base">
                                        <p:cTn id="12" dur="2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ppt_x"/>
                                          </p:val>
                                        </p:tav>
                                        <p:tav tm="100000">
                                          <p:val>
                                            <p:strVal val="#ppt_x"/>
                                          </p:val>
                                        </p:tav>
                                      </p:tavLst>
                                    </p:anim>
                                    <p:anim calcmode="lin" valueType="num">
                                      <p:cBhvr additive="base">
                                        <p:cTn id="20" dur="20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200" fill="hold"/>
                                        <p:tgtEl>
                                          <p:spTgt spid="7"/>
                                        </p:tgtEl>
                                        <p:attrNameLst>
                                          <p:attrName>ppt_x</p:attrName>
                                        </p:attrNameLst>
                                      </p:cBhvr>
                                      <p:tavLst>
                                        <p:tav tm="0">
                                          <p:val>
                                            <p:strVal val="#ppt_x"/>
                                          </p:val>
                                        </p:tav>
                                        <p:tav tm="100000">
                                          <p:val>
                                            <p:strVal val="#ppt_x"/>
                                          </p:val>
                                        </p:tav>
                                      </p:tavLst>
                                    </p:anim>
                                    <p:anim calcmode="lin" valueType="num">
                                      <p:cBhvr additive="base">
                                        <p:cTn id="24" dur="1200" fill="hold"/>
                                        <p:tgtEl>
                                          <p:spTgt spid="7"/>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 fill="hold"/>
                                        <p:tgtEl>
                                          <p:spTgt spid="8"/>
                                        </p:tgtEl>
                                        <p:attrNameLst>
                                          <p:attrName>ppt_x</p:attrName>
                                        </p:attrNameLst>
                                      </p:cBhvr>
                                      <p:tavLst>
                                        <p:tav tm="0">
                                          <p:val>
                                            <p:strVal val="#ppt_x"/>
                                          </p:val>
                                        </p:tav>
                                        <p:tav tm="100000">
                                          <p:val>
                                            <p:strVal val="#ppt_x"/>
                                          </p:val>
                                        </p:tav>
                                      </p:tavLst>
                                    </p:anim>
                                    <p:anim calcmode="lin" valueType="num">
                                      <p:cBhvr additive="base">
                                        <p:cTn id="28" dur="2000" fill="hold"/>
                                        <p:tgtEl>
                                          <p:spTgt spid="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800" fill="hold"/>
                                        <p:tgtEl>
                                          <p:spTgt spid="9"/>
                                        </p:tgtEl>
                                        <p:attrNameLst>
                                          <p:attrName>ppt_x</p:attrName>
                                        </p:attrNameLst>
                                      </p:cBhvr>
                                      <p:tavLst>
                                        <p:tav tm="0">
                                          <p:val>
                                            <p:strVal val="#ppt_x"/>
                                          </p:val>
                                        </p:tav>
                                        <p:tav tm="100000">
                                          <p:val>
                                            <p:strVal val="#ppt_x"/>
                                          </p:val>
                                        </p:tav>
                                      </p:tavLst>
                                    </p:anim>
                                    <p:anim calcmode="lin" valueType="num">
                                      <p:cBhvr additive="base">
                                        <p:cTn id="32" dur="8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800" fill="hold"/>
                                        <p:tgtEl>
                                          <p:spTgt spid="10"/>
                                        </p:tgtEl>
                                        <p:attrNameLst>
                                          <p:attrName>ppt_x</p:attrName>
                                        </p:attrNameLst>
                                      </p:cBhvr>
                                      <p:tavLst>
                                        <p:tav tm="0">
                                          <p:val>
                                            <p:strVal val="#ppt_x"/>
                                          </p:val>
                                        </p:tav>
                                        <p:tav tm="100000">
                                          <p:val>
                                            <p:strVal val="#ppt_x"/>
                                          </p:val>
                                        </p:tav>
                                      </p:tavLst>
                                    </p:anim>
                                    <p:anim calcmode="lin" valueType="num">
                                      <p:cBhvr additive="base">
                                        <p:cTn id="36" dur="18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100" fill="hold"/>
                                        <p:tgtEl>
                                          <p:spTgt spid="11"/>
                                        </p:tgtEl>
                                        <p:attrNameLst>
                                          <p:attrName>ppt_x</p:attrName>
                                        </p:attrNameLst>
                                      </p:cBhvr>
                                      <p:tavLst>
                                        <p:tav tm="0">
                                          <p:val>
                                            <p:strVal val="#ppt_x"/>
                                          </p:val>
                                        </p:tav>
                                        <p:tav tm="100000">
                                          <p:val>
                                            <p:strVal val="#ppt_x"/>
                                          </p:val>
                                        </p:tav>
                                      </p:tavLst>
                                    </p:anim>
                                    <p:anim calcmode="lin" valueType="num">
                                      <p:cBhvr additive="base">
                                        <p:cTn id="40" dur="11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800" fill="hold"/>
                                        <p:tgtEl>
                                          <p:spTgt spid="2"/>
                                        </p:tgtEl>
                                        <p:attrNameLst>
                                          <p:attrName>ppt_x</p:attrName>
                                        </p:attrNameLst>
                                      </p:cBhvr>
                                      <p:tavLst>
                                        <p:tav tm="0">
                                          <p:val>
                                            <p:strVal val="#ppt_x"/>
                                          </p:val>
                                        </p:tav>
                                        <p:tav tm="100000">
                                          <p:val>
                                            <p:strVal val="#ppt_x"/>
                                          </p:val>
                                        </p:tav>
                                      </p:tavLst>
                                    </p:anim>
                                    <p:anim calcmode="lin" valueType="num">
                                      <p:cBhvr additive="base">
                                        <p:cTn id="44" dur="1800" fill="hold"/>
                                        <p:tgtEl>
                                          <p:spTgt spid="2"/>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100" fill="hold"/>
                                        <p:tgtEl>
                                          <p:spTgt spid="12"/>
                                        </p:tgtEl>
                                        <p:attrNameLst>
                                          <p:attrName>ppt_x</p:attrName>
                                        </p:attrNameLst>
                                      </p:cBhvr>
                                      <p:tavLst>
                                        <p:tav tm="0">
                                          <p:val>
                                            <p:strVal val="#ppt_x"/>
                                          </p:val>
                                        </p:tav>
                                        <p:tav tm="100000">
                                          <p:val>
                                            <p:strVal val="#ppt_x"/>
                                          </p:val>
                                        </p:tav>
                                      </p:tavLst>
                                    </p:anim>
                                    <p:anim calcmode="lin" valueType="num">
                                      <p:cBhvr additive="base">
                                        <p:cTn id="48" dur="11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1800" fill="hold"/>
                                        <p:tgtEl>
                                          <p:spTgt spid="13"/>
                                        </p:tgtEl>
                                        <p:attrNameLst>
                                          <p:attrName>ppt_x</p:attrName>
                                        </p:attrNameLst>
                                      </p:cBhvr>
                                      <p:tavLst>
                                        <p:tav tm="0">
                                          <p:val>
                                            <p:strVal val="#ppt_x"/>
                                          </p:val>
                                        </p:tav>
                                        <p:tav tm="100000">
                                          <p:val>
                                            <p:strVal val="#ppt_x"/>
                                          </p:val>
                                        </p:tav>
                                      </p:tavLst>
                                    </p:anim>
                                    <p:anim calcmode="lin" valueType="num">
                                      <p:cBhvr additive="base">
                                        <p:cTn id="52" dur="1800" fill="hold"/>
                                        <p:tgtEl>
                                          <p:spTgt spid="13"/>
                                        </p:tgtEl>
                                        <p:attrNameLst>
                                          <p:attrName>ppt_y</p:attrName>
                                        </p:attrNameLst>
                                      </p:cBhvr>
                                      <p:tavLst>
                                        <p:tav tm="0">
                                          <p:val>
                                            <p:strVal val="0-#ppt_h/2"/>
                                          </p:val>
                                        </p:tav>
                                        <p:tav tm="100000">
                                          <p:val>
                                            <p:strVal val="#ppt_y"/>
                                          </p:val>
                                        </p:tav>
                                      </p:tavLst>
                                    </p:anim>
                                  </p:childTnLst>
                                </p:cTn>
                              </p:par>
                            </p:childTnLst>
                          </p:cTn>
                        </p:par>
                        <p:par>
                          <p:cTn id="53" fill="hold">
                            <p:stCondLst>
                              <p:cond delay="2000"/>
                            </p:stCondLst>
                            <p:childTnLst>
                              <p:par>
                                <p:cTn id="54" presetID="42" presetClass="exit" presetSubtype="0" fill="hold" grpId="0" nodeType="afterEffect">
                                  <p:stCondLst>
                                    <p:cond delay="3000"/>
                                  </p:stCondLst>
                                  <p:childTnLst>
                                    <p:animEffect transition="out" filter="fade">
                                      <p:cBhvr>
                                        <p:cTn id="55" dur="1000"/>
                                        <p:tgtEl>
                                          <p:spTgt spid="14"/>
                                        </p:tgtEl>
                                      </p:cBhvr>
                                    </p:animEffect>
                                    <p:anim calcmode="lin" valueType="num">
                                      <p:cBhvr>
                                        <p:cTn id="56" dur="1000"/>
                                        <p:tgtEl>
                                          <p:spTgt spid="14"/>
                                        </p:tgtEl>
                                        <p:attrNameLst>
                                          <p:attrName>ppt_x</p:attrName>
                                        </p:attrNameLst>
                                      </p:cBhvr>
                                      <p:tavLst>
                                        <p:tav tm="0">
                                          <p:val>
                                            <p:strVal val="ppt_x"/>
                                          </p:val>
                                        </p:tav>
                                        <p:tav tm="100000">
                                          <p:val>
                                            <p:strVal val="ppt_x"/>
                                          </p:val>
                                        </p:tav>
                                      </p:tavLst>
                                    </p:anim>
                                    <p:anim calcmode="lin" valueType="num">
                                      <p:cBhvr>
                                        <p:cTn id="57" dur="1000"/>
                                        <p:tgtEl>
                                          <p:spTgt spid="14"/>
                                        </p:tgtEl>
                                        <p:attrNameLst>
                                          <p:attrName>ppt_y</p:attrName>
                                        </p:attrNameLst>
                                      </p:cBhvr>
                                      <p:tavLst>
                                        <p:tav tm="0">
                                          <p:val>
                                            <p:strVal val="ppt_y"/>
                                          </p:val>
                                        </p:tav>
                                        <p:tav tm="100000">
                                          <p:val>
                                            <p:strVal val="ppt_y+.1"/>
                                          </p:val>
                                        </p:tav>
                                      </p:tavLst>
                                    </p:anim>
                                    <p:set>
                                      <p:cBhvr>
                                        <p:cTn id="58" dur="1" fill="hold">
                                          <p:stCondLst>
                                            <p:cond delay="999"/>
                                          </p:stCondLst>
                                        </p:cTn>
                                        <p:tgtEl>
                                          <p:spTgt spid="14"/>
                                        </p:tgtEl>
                                        <p:attrNameLst>
                                          <p:attrName>style.visibility</p:attrName>
                                        </p:attrNameLst>
                                      </p:cBhvr>
                                      <p:to>
                                        <p:strVal val="hidden"/>
                                      </p:to>
                                    </p:set>
                                  </p:childTnLst>
                                </p:cTn>
                              </p:par>
                            </p:childTnLst>
                          </p:cTn>
                        </p:par>
                        <p:par>
                          <p:cTn id="59" fill="hold">
                            <p:stCondLst>
                              <p:cond delay="6000"/>
                            </p:stCondLst>
                            <p:childTnLst>
                              <p:par>
                                <p:cTn id="60" presetID="42"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48" name="Group 47"/>
          <p:cNvGrpSpPr/>
          <p:nvPr/>
        </p:nvGrpSpPr>
        <p:grpSpPr>
          <a:xfrm>
            <a:off x="403835" y="2537816"/>
            <a:ext cx="6010811" cy="4330851"/>
            <a:chOff x="740717" y="2537816"/>
            <a:chExt cx="6010811" cy="4330851"/>
          </a:xfrm>
        </p:grpSpPr>
        <p:sp>
          <p:nvSpPr>
            <p:cNvPr id="15" name="Rectangle: Rounded Corners 14"/>
            <p:cNvSpPr/>
            <p:nvPr/>
          </p:nvSpPr>
          <p:spPr>
            <a:xfrm>
              <a:off x="4775659" y="3933644"/>
              <a:ext cx="1032976" cy="1911883"/>
            </a:xfrm>
            <a:prstGeom prst="roundRect">
              <a:avLst>
                <a:gd name="adj" fmla="val 50000"/>
              </a:avLst>
            </a:prstGeom>
            <a:solidFill>
              <a:srgbClr val="1764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3" name="Rectangle: Rounded Corners 12"/>
            <p:cNvSpPr/>
            <p:nvPr/>
          </p:nvSpPr>
          <p:spPr>
            <a:xfrm>
              <a:off x="2716590" y="2537816"/>
              <a:ext cx="1029148" cy="3305524"/>
            </a:xfrm>
            <a:prstGeom prst="roundRect">
              <a:avLst>
                <a:gd name="adj" fmla="val 50000"/>
              </a:avLst>
            </a:prstGeom>
            <a:solidFill>
              <a:srgbClr val="1AA4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4" name="Rectangle: Rounded Corners 13"/>
            <p:cNvSpPr/>
            <p:nvPr/>
          </p:nvSpPr>
          <p:spPr>
            <a:xfrm>
              <a:off x="3746124" y="3157267"/>
              <a:ext cx="1033361" cy="2675553"/>
            </a:xfrm>
            <a:prstGeom prst="roundRect">
              <a:avLst>
                <a:gd name="adj" fmla="val 50000"/>
              </a:avLst>
            </a:prstGeom>
            <a:solidFill>
              <a:srgbClr val="018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1" name="Rectangle: Rounded Corners 10"/>
            <p:cNvSpPr/>
            <p:nvPr/>
          </p:nvSpPr>
          <p:spPr>
            <a:xfrm>
              <a:off x="1687055" y="4209690"/>
              <a:ext cx="1029532" cy="1641307"/>
            </a:xfrm>
            <a:prstGeom prst="roundRect">
              <a:avLst>
                <a:gd name="adj" fmla="val 50000"/>
              </a:avLst>
            </a:prstGeom>
            <a:solidFill>
              <a:srgbClr val="52C3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2" name="Rectangle 1"/>
            <p:cNvSpPr/>
            <p:nvPr/>
          </p:nvSpPr>
          <p:spPr>
            <a:xfrm>
              <a:off x="740720" y="5752289"/>
              <a:ext cx="1502702" cy="1116378"/>
            </a:xfrm>
            <a:prstGeom prst="rect">
              <a:avLst/>
            </a:prstGeom>
            <a:solidFill>
              <a:srgbClr val="52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2243422" y="5752289"/>
              <a:ext cx="1502702" cy="1116378"/>
            </a:xfrm>
            <a:prstGeom prst="rect">
              <a:avLst/>
            </a:prstGeom>
            <a:solidFill>
              <a:srgbClr val="1AA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3746124" y="5752289"/>
              <a:ext cx="1502702" cy="1116378"/>
            </a:xfrm>
            <a:prstGeom prst="rect">
              <a:avLst/>
            </a:prstGeom>
            <a:solidFill>
              <a:srgbClr val="018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248826" y="5752289"/>
              <a:ext cx="1502702" cy="1116378"/>
            </a:xfrm>
            <a:prstGeom prst="rect">
              <a:avLst/>
            </a:prstGeom>
            <a:solidFill>
              <a:srgbClr val="176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0720" y="5108505"/>
              <a:ext cx="1975908" cy="660764"/>
            </a:xfrm>
            <a:custGeom>
              <a:avLst/>
              <a:gdLst>
                <a:gd name="connsiteX0" fmla="*/ 0 w 1828800"/>
                <a:gd name="connsiteY0" fmla="*/ 0 h 1371600"/>
                <a:gd name="connsiteX1" fmla="*/ 1828800 w 1828800"/>
                <a:gd name="connsiteY1" fmla="*/ 0 h 1371600"/>
                <a:gd name="connsiteX2" fmla="*/ 1828800 w 1828800"/>
                <a:gd name="connsiteY2" fmla="*/ 1371600 h 1371600"/>
                <a:gd name="connsiteX3" fmla="*/ 0 w 1828800"/>
                <a:gd name="connsiteY3" fmla="*/ 1371600 h 1371600"/>
                <a:gd name="connsiteX4" fmla="*/ 0 w 1828800"/>
                <a:gd name="connsiteY4" fmla="*/ 0 h 1371600"/>
                <a:gd name="connsiteX0" fmla="*/ 885372 w 1828800"/>
                <a:gd name="connsiteY0" fmla="*/ 609600 h 1371600"/>
                <a:gd name="connsiteX1" fmla="*/ 1828800 w 1828800"/>
                <a:gd name="connsiteY1" fmla="*/ 0 h 1371600"/>
                <a:gd name="connsiteX2" fmla="*/ 1828800 w 1828800"/>
                <a:gd name="connsiteY2" fmla="*/ 1371600 h 1371600"/>
                <a:gd name="connsiteX3" fmla="*/ 0 w 1828800"/>
                <a:gd name="connsiteY3" fmla="*/ 1371600 h 1371600"/>
                <a:gd name="connsiteX4" fmla="*/ 885372 w 1828800"/>
                <a:gd name="connsiteY4" fmla="*/ 609600 h 1371600"/>
                <a:gd name="connsiteX0" fmla="*/ 885372 w 1944914"/>
                <a:gd name="connsiteY0" fmla="*/ 43542 h 805542"/>
                <a:gd name="connsiteX1" fmla="*/ 1944914 w 1944914"/>
                <a:gd name="connsiteY1" fmla="*/ 0 h 805542"/>
                <a:gd name="connsiteX2" fmla="*/ 1828800 w 1944914"/>
                <a:gd name="connsiteY2" fmla="*/ 805542 h 805542"/>
                <a:gd name="connsiteX3" fmla="*/ 0 w 1944914"/>
                <a:gd name="connsiteY3" fmla="*/ 805542 h 805542"/>
                <a:gd name="connsiteX4" fmla="*/ 885372 w 1944914"/>
                <a:gd name="connsiteY4" fmla="*/ 43542 h 805542"/>
                <a:gd name="connsiteX0" fmla="*/ 885372 w 1944914"/>
                <a:gd name="connsiteY0" fmla="*/ 14514 h 805542"/>
                <a:gd name="connsiteX1" fmla="*/ 1944914 w 1944914"/>
                <a:gd name="connsiteY1" fmla="*/ 0 h 805542"/>
                <a:gd name="connsiteX2" fmla="*/ 1828800 w 1944914"/>
                <a:gd name="connsiteY2" fmla="*/ 805542 h 805542"/>
                <a:gd name="connsiteX3" fmla="*/ 0 w 1944914"/>
                <a:gd name="connsiteY3" fmla="*/ 805542 h 805542"/>
                <a:gd name="connsiteX4" fmla="*/ 885372 w 1944914"/>
                <a:gd name="connsiteY4" fmla="*/ 14514 h 805542"/>
                <a:gd name="connsiteX0" fmla="*/ 879087 w 1944914"/>
                <a:gd name="connsiteY0" fmla="*/ 0 h 813024"/>
                <a:gd name="connsiteX1" fmla="*/ 1944914 w 1944914"/>
                <a:gd name="connsiteY1" fmla="*/ 7482 h 813024"/>
                <a:gd name="connsiteX2" fmla="*/ 1828800 w 1944914"/>
                <a:gd name="connsiteY2" fmla="*/ 813024 h 813024"/>
                <a:gd name="connsiteX3" fmla="*/ 0 w 1944914"/>
                <a:gd name="connsiteY3" fmla="*/ 813024 h 813024"/>
                <a:gd name="connsiteX4" fmla="*/ 879087 w 1944914"/>
                <a:gd name="connsiteY4" fmla="*/ 0 h 813024"/>
                <a:gd name="connsiteX0" fmla="*/ 879087 w 1944914"/>
                <a:gd name="connsiteY0" fmla="*/ 0 h 813024"/>
                <a:gd name="connsiteX1" fmla="*/ 1944914 w 1944914"/>
                <a:gd name="connsiteY1" fmla="*/ 1198 h 813024"/>
                <a:gd name="connsiteX2" fmla="*/ 1828800 w 1944914"/>
                <a:gd name="connsiteY2" fmla="*/ 813024 h 813024"/>
                <a:gd name="connsiteX3" fmla="*/ 0 w 1944914"/>
                <a:gd name="connsiteY3" fmla="*/ 813024 h 813024"/>
                <a:gd name="connsiteX4" fmla="*/ 879087 w 1944914"/>
                <a:gd name="connsiteY4" fmla="*/ 0 h 813024"/>
                <a:gd name="connsiteX0" fmla="*/ 1167892 w 1944914"/>
                <a:gd name="connsiteY0" fmla="*/ 0 h 819317"/>
                <a:gd name="connsiteX1" fmla="*/ 1944914 w 1944914"/>
                <a:gd name="connsiteY1" fmla="*/ 7491 h 819317"/>
                <a:gd name="connsiteX2" fmla="*/ 1828800 w 1944914"/>
                <a:gd name="connsiteY2" fmla="*/ 819317 h 819317"/>
                <a:gd name="connsiteX3" fmla="*/ 0 w 1944914"/>
                <a:gd name="connsiteY3" fmla="*/ 819317 h 819317"/>
                <a:gd name="connsiteX4" fmla="*/ 1167892 w 1944914"/>
                <a:gd name="connsiteY4" fmla="*/ 0 h 819317"/>
                <a:gd name="connsiteX0" fmla="*/ 1153853 w 1944914"/>
                <a:gd name="connsiteY0" fmla="*/ 1456 h 811825"/>
                <a:gd name="connsiteX1" fmla="*/ 1944914 w 1944914"/>
                <a:gd name="connsiteY1" fmla="*/ -1 h 811825"/>
                <a:gd name="connsiteX2" fmla="*/ 1828800 w 1944914"/>
                <a:gd name="connsiteY2" fmla="*/ 811825 h 811825"/>
                <a:gd name="connsiteX3" fmla="*/ 0 w 1944914"/>
                <a:gd name="connsiteY3" fmla="*/ 811825 h 811825"/>
                <a:gd name="connsiteX4" fmla="*/ 1153853 w 1944914"/>
                <a:gd name="connsiteY4" fmla="*/ 1456 h 811825"/>
                <a:gd name="connsiteX0" fmla="*/ 1153853 w 2397676"/>
                <a:gd name="connsiteY0" fmla="*/ 1457 h 811826"/>
                <a:gd name="connsiteX1" fmla="*/ 2397676 w 2397676"/>
                <a:gd name="connsiteY1" fmla="*/ 0 h 811826"/>
                <a:gd name="connsiteX2" fmla="*/ 1828800 w 2397676"/>
                <a:gd name="connsiteY2" fmla="*/ 811826 h 811826"/>
                <a:gd name="connsiteX3" fmla="*/ 0 w 2397676"/>
                <a:gd name="connsiteY3" fmla="*/ 811826 h 811826"/>
                <a:gd name="connsiteX4" fmla="*/ 1153853 w 2397676"/>
                <a:gd name="connsiteY4" fmla="*/ 1457 h 811826"/>
                <a:gd name="connsiteX0" fmla="*/ 1153853 w 2404695"/>
                <a:gd name="connsiteY0" fmla="*/ 1457 h 811826"/>
                <a:gd name="connsiteX1" fmla="*/ 2404695 w 2404695"/>
                <a:gd name="connsiteY1" fmla="*/ 0 h 811826"/>
                <a:gd name="connsiteX2" fmla="*/ 1828800 w 2404695"/>
                <a:gd name="connsiteY2" fmla="*/ 811826 h 811826"/>
                <a:gd name="connsiteX3" fmla="*/ 0 w 2404695"/>
                <a:gd name="connsiteY3" fmla="*/ 811826 h 811826"/>
                <a:gd name="connsiteX4" fmla="*/ 1153853 w 2404695"/>
                <a:gd name="connsiteY4" fmla="*/ 1457 h 811826"/>
                <a:gd name="connsiteX0" fmla="*/ 1153853 w 2404695"/>
                <a:gd name="connsiteY0" fmla="*/ 1457 h 811826"/>
                <a:gd name="connsiteX1" fmla="*/ 2404695 w 2404695"/>
                <a:gd name="connsiteY1" fmla="*/ 0 h 811826"/>
                <a:gd name="connsiteX2" fmla="*/ 1838073 w 2404695"/>
                <a:gd name="connsiteY2" fmla="*/ 811826 h 811826"/>
                <a:gd name="connsiteX3" fmla="*/ 0 w 2404695"/>
                <a:gd name="connsiteY3" fmla="*/ 811826 h 811826"/>
                <a:gd name="connsiteX4" fmla="*/ 1153853 w 2404695"/>
                <a:gd name="connsiteY4" fmla="*/ 1457 h 81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695" h="811826">
                  <a:moveTo>
                    <a:pt x="1153853" y="1457"/>
                  </a:moveTo>
                  <a:lnTo>
                    <a:pt x="2404695" y="0"/>
                  </a:lnTo>
                  <a:lnTo>
                    <a:pt x="1838073" y="811826"/>
                  </a:lnTo>
                  <a:lnTo>
                    <a:pt x="0" y="811826"/>
                  </a:lnTo>
                  <a:lnTo>
                    <a:pt x="1153853" y="1457"/>
                  </a:lnTo>
                  <a:close/>
                </a:path>
              </a:pathLst>
            </a:custGeom>
            <a:solidFill>
              <a:srgbClr val="31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2243422" y="5105134"/>
              <a:ext cx="1502702" cy="664168"/>
            </a:xfrm>
            <a:custGeom>
              <a:avLst/>
              <a:gdLst>
                <a:gd name="connsiteX0" fmla="*/ 0 w 1828800"/>
                <a:gd name="connsiteY0" fmla="*/ 0 h 813024"/>
                <a:gd name="connsiteX1" fmla="*/ 1828800 w 1828800"/>
                <a:gd name="connsiteY1" fmla="*/ 0 h 813024"/>
                <a:gd name="connsiteX2" fmla="*/ 1828800 w 1828800"/>
                <a:gd name="connsiteY2" fmla="*/ 813024 h 813024"/>
                <a:gd name="connsiteX3" fmla="*/ 0 w 1828800"/>
                <a:gd name="connsiteY3" fmla="*/ 813024 h 813024"/>
                <a:gd name="connsiteX4" fmla="*/ 0 w 1828800"/>
                <a:gd name="connsiteY4" fmla="*/ 0 h 813024"/>
                <a:gd name="connsiteX0" fmla="*/ 135117 w 1828800"/>
                <a:gd name="connsiteY0" fmla="*/ 6285 h 813024"/>
                <a:gd name="connsiteX1" fmla="*/ 1828800 w 1828800"/>
                <a:gd name="connsiteY1" fmla="*/ 0 h 813024"/>
                <a:gd name="connsiteX2" fmla="*/ 1828800 w 1828800"/>
                <a:gd name="connsiteY2" fmla="*/ 813024 h 813024"/>
                <a:gd name="connsiteX3" fmla="*/ 0 w 1828800"/>
                <a:gd name="connsiteY3" fmla="*/ 813024 h 813024"/>
                <a:gd name="connsiteX4" fmla="*/ 135117 w 1828800"/>
                <a:gd name="connsiteY4" fmla="*/ 6285 h 813024"/>
                <a:gd name="connsiteX0" fmla="*/ 119406 w 1828800"/>
                <a:gd name="connsiteY0" fmla="*/ 3142 h 813024"/>
                <a:gd name="connsiteX1" fmla="*/ 1828800 w 1828800"/>
                <a:gd name="connsiteY1" fmla="*/ 0 h 813024"/>
                <a:gd name="connsiteX2" fmla="*/ 1828800 w 1828800"/>
                <a:gd name="connsiteY2" fmla="*/ 813024 h 813024"/>
                <a:gd name="connsiteX3" fmla="*/ 0 w 1828800"/>
                <a:gd name="connsiteY3" fmla="*/ 813024 h 813024"/>
                <a:gd name="connsiteX4" fmla="*/ 119406 w 1828800"/>
                <a:gd name="connsiteY4" fmla="*/ 3142 h 813024"/>
                <a:gd name="connsiteX0" fmla="*/ 116264 w 1828800"/>
                <a:gd name="connsiteY0" fmla="*/ 0 h 813024"/>
                <a:gd name="connsiteX1" fmla="*/ 1828800 w 1828800"/>
                <a:gd name="connsiteY1" fmla="*/ 0 h 813024"/>
                <a:gd name="connsiteX2" fmla="*/ 1828800 w 1828800"/>
                <a:gd name="connsiteY2" fmla="*/ 813024 h 813024"/>
                <a:gd name="connsiteX3" fmla="*/ 0 w 1828800"/>
                <a:gd name="connsiteY3" fmla="*/ 813024 h 813024"/>
                <a:gd name="connsiteX4" fmla="*/ 116264 w 1828800"/>
                <a:gd name="connsiteY4" fmla="*/ 0 h 813024"/>
                <a:gd name="connsiteX0" fmla="*/ 569026 w 1828800"/>
                <a:gd name="connsiteY0" fmla="*/ 0 h 816006"/>
                <a:gd name="connsiteX1" fmla="*/ 1828800 w 1828800"/>
                <a:gd name="connsiteY1" fmla="*/ 2982 h 816006"/>
                <a:gd name="connsiteX2" fmla="*/ 1828800 w 1828800"/>
                <a:gd name="connsiteY2" fmla="*/ 816006 h 816006"/>
                <a:gd name="connsiteX3" fmla="*/ 0 w 1828800"/>
                <a:gd name="connsiteY3" fmla="*/ 816006 h 816006"/>
                <a:gd name="connsiteX4" fmla="*/ 569026 w 1828800"/>
                <a:gd name="connsiteY4" fmla="*/ 0 h 816006"/>
                <a:gd name="connsiteX0" fmla="*/ 576045 w 1828800"/>
                <a:gd name="connsiteY0" fmla="*/ 0 h 813024"/>
                <a:gd name="connsiteX1" fmla="*/ 1828800 w 1828800"/>
                <a:gd name="connsiteY1" fmla="*/ 0 h 813024"/>
                <a:gd name="connsiteX2" fmla="*/ 1828800 w 1828800"/>
                <a:gd name="connsiteY2" fmla="*/ 813024 h 813024"/>
                <a:gd name="connsiteX3" fmla="*/ 0 w 1828800"/>
                <a:gd name="connsiteY3" fmla="*/ 813024 h 813024"/>
                <a:gd name="connsiteX4" fmla="*/ 576045 w 1828800"/>
                <a:gd name="connsiteY4" fmla="*/ 0 h 813024"/>
                <a:gd name="connsiteX0" fmla="*/ 576045 w 1828800"/>
                <a:gd name="connsiteY0" fmla="*/ 0 h 816006"/>
                <a:gd name="connsiteX1" fmla="*/ 1828800 w 1828800"/>
                <a:gd name="connsiteY1" fmla="*/ 2982 h 816006"/>
                <a:gd name="connsiteX2" fmla="*/ 1828800 w 1828800"/>
                <a:gd name="connsiteY2" fmla="*/ 816006 h 816006"/>
                <a:gd name="connsiteX3" fmla="*/ 0 w 1828800"/>
                <a:gd name="connsiteY3" fmla="*/ 816006 h 816006"/>
                <a:gd name="connsiteX4" fmla="*/ 576045 w 1828800"/>
                <a:gd name="connsiteY4" fmla="*/ 0 h 81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816006">
                  <a:moveTo>
                    <a:pt x="576045" y="0"/>
                  </a:moveTo>
                  <a:lnTo>
                    <a:pt x="1828800" y="2982"/>
                  </a:lnTo>
                  <a:lnTo>
                    <a:pt x="1828800" y="816006"/>
                  </a:lnTo>
                  <a:lnTo>
                    <a:pt x="0" y="816006"/>
                  </a:lnTo>
                  <a:lnTo>
                    <a:pt x="576045" y="0"/>
                  </a:lnTo>
                  <a:close/>
                </a:path>
              </a:pathLst>
            </a:custGeom>
            <a:solidFill>
              <a:srgbClr val="147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7"/>
            <p:cNvSpPr/>
            <p:nvPr/>
          </p:nvSpPr>
          <p:spPr>
            <a:xfrm flipH="1">
              <a:off x="3746124" y="5107539"/>
              <a:ext cx="1502702" cy="661740"/>
            </a:xfrm>
            <a:custGeom>
              <a:avLst/>
              <a:gdLst>
                <a:gd name="connsiteX0" fmla="*/ 0 w 1828800"/>
                <a:gd name="connsiteY0" fmla="*/ 0 h 813024"/>
                <a:gd name="connsiteX1" fmla="*/ 1828800 w 1828800"/>
                <a:gd name="connsiteY1" fmla="*/ 0 h 813024"/>
                <a:gd name="connsiteX2" fmla="*/ 1828800 w 1828800"/>
                <a:gd name="connsiteY2" fmla="*/ 813024 h 813024"/>
                <a:gd name="connsiteX3" fmla="*/ 0 w 1828800"/>
                <a:gd name="connsiteY3" fmla="*/ 813024 h 813024"/>
                <a:gd name="connsiteX4" fmla="*/ 0 w 1828800"/>
                <a:gd name="connsiteY4" fmla="*/ 0 h 813024"/>
                <a:gd name="connsiteX0" fmla="*/ 135117 w 1828800"/>
                <a:gd name="connsiteY0" fmla="*/ 6285 h 813024"/>
                <a:gd name="connsiteX1" fmla="*/ 1828800 w 1828800"/>
                <a:gd name="connsiteY1" fmla="*/ 0 h 813024"/>
                <a:gd name="connsiteX2" fmla="*/ 1828800 w 1828800"/>
                <a:gd name="connsiteY2" fmla="*/ 813024 h 813024"/>
                <a:gd name="connsiteX3" fmla="*/ 0 w 1828800"/>
                <a:gd name="connsiteY3" fmla="*/ 813024 h 813024"/>
                <a:gd name="connsiteX4" fmla="*/ 135117 w 1828800"/>
                <a:gd name="connsiteY4" fmla="*/ 6285 h 813024"/>
                <a:gd name="connsiteX0" fmla="*/ 119406 w 1828800"/>
                <a:gd name="connsiteY0" fmla="*/ 3142 h 813024"/>
                <a:gd name="connsiteX1" fmla="*/ 1828800 w 1828800"/>
                <a:gd name="connsiteY1" fmla="*/ 0 h 813024"/>
                <a:gd name="connsiteX2" fmla="*/ 1828800 w 1828800"/>
                <a:gd name="connsiteY2" fmla="*/ 813024 h 813024"/>
                <a:gd name="connsiteX3" fmla="*/ 0 w 1828800"/>
                <a:gd name="connsiteY3" fmla="*/ 813024 h 813024"/>
                <a:gd name="connsiteX4" fmla="*/ 119406 w 1828800"/>
                <a:gd name="connsiteY4" fmla="*/ 3142 h 813024"/>
                <a:gd name="connsiteX0" fmla="*/ 116264 w 1828800"/>
                <a:gd name="connsiteY0" fmla="*/ 0 h 813024"/>
                <a:gd name="connsiteX1" fmla="*/ 1828800 w 1828800"/>
                <a:gd name="connsiteY1" fmla="*/ 0 h 813024"/>
                <a:gd name="connsiteX2" fmla="*/ 1828800 w 1828800"/>
                <a:gd name="connsiteY2" fmla="*/ 813024 h 813024"/>
                <a:gd name="connsiteX3" fmla="*/ 0 w 1828800"/>
                <a:gd name="connsiteY3" fmla="*/ 813024 h 813024"/>
                <a:gd name="connsiteX4" fmla="*/ 116264 w 1828800"/>
                <a:gd name="connsiteY4" fmla="*/ 0 h 813024"/>
                <a:gd name="connsiteX0" fmla="*/ 583065 w 1828800"/>
                <a:gd name="connsiteY0" fmla="*/ 0 h 816006"/>
                <a:gd name="connsiteX1" fmla="*/ 1828800 w 1828800"/>
                <a:gd name="connsiteY1" fmla="*/ 2982 h 816006"/>
                <a:gd name="connsiteX2" fmla="*/ 1828800 w 1828800"/>
                <a:gd name="connsiteY2" fmla="*/ 816006 h 816006"/>
                <a:gd name="connsiteX3" fmla="*/ 0 w 1828800"/>
                <a:gd name="connsiteY3" fmla="*/ 816006 h 816006"/>
                <a:gd name="connsiteX4" fmla="*/ 583065 w 1828800"/>
                <a:gd name="connsiteY4" fmla="*/ 0 h 816006"/>
                <a:gd name="connsiteX0" fmla="*/ 576047 w 1828800"/>
                <a:gd name="connsiteY0" fmla="*/ 0 h 818990"/>
                <a:gd name="connsiteX1" fmla="*/ 1828800 w 1828800"/>
                <a:gd name="connsiteY1" fmla="*/ 5966 h 818990"/>
                <a:gd name="connsiteX2" fmla="*/ 1828800 w 1828800"/>
                <a:gd name="connsiteY2" fmla="*/ 818990 h 818990"/>
                <a:gd name="connsiteX3" fmla="*/ 0 w 1828800"/>
                <a:gd name="connsiteY3" fmla="*/ 818990 h 818990"/>
                <a:gd name="connsiteX4" fmla="*/ 576047 w 1828800"/>
                <a:gd name="connsiteY4" fmla="*/ 0 h 818990"/>
                <a:gd name="connsiteX0" fmla="*/ 576047 w 1828800"/>
                <a:gd name="connsiteY0" fmla="*/ 0 h 813024"/>
                <a:gd name="connsiteX1" fmla="*/ 1828800 w 1828800"/>
                <a:gd name="connsiteY1" fmla="*/ 0 h 813024"/>
                <a:gd name="connsiteX2" fmla="*/ 1828800 w 1828800"/>
                <a:gd name="connsiteY2" fmla="*/ 813024 h 813024"/>
                <a:gd name="connsiteX3" fmla="*/ 0 w 1828800"/>
                <a:gd name="connsiteY3" fmla="*/ 813024 h 813024"/>
                <a:gd name="connsiteX4" fmla="*/ 576047 w 1828800"/>
                <a:gd name="connsiteY4" fmla="*/ 0 h 81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813024">
                  <a:moveTo>
                    <a:pt x="576047" y="0"/>
                  </a:moveTo>
                  <a:lnTo>
                    <a:pt x="1828800" y="0"/>
                  </a:lnTo>
                  <a:lnTo>
                    <a:pt x="1828800" y="813024"/>
                  </a:lnTo>
                  <a:lnTo>
                    <a:pt x="0" y="813024"/>
                  </a:lnTo>
                  <a:lnTo>
                    <a:pt x="576047" y="0"/>
                  </a:lnTo>
                  <a:close/>
                </a:path>
              </a:pathLst>
            </a:custGeom>
            <a:solidFill>
              <a:srgbClr val="015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10" name="Rectangle 6"/>
            <p:cNvSpPr/>
            <p:nvPr/>
          </p:nvSpPr>
          <p:spPr>
            <a:xfrm flipH="1">
              <a:off x="4775274" y="5104974"/>
              <a:ext cx="1976251" cy="667318"/>
            </a:xfrm>
            <a:custGeom>
              <a:avLst/>
              <a:gdLst>
                <a:gd name="connsiteX0" fmla="*/ 0 w 1828800"/>
                <a:gd name="connsiteY0" fmla="*/ 0 h 1371600"/>
                <a:gd name="connsiteX1" fmla="*/ 1828800 w 1828800"/>
                <a:gd name="connsiteY1" fmla="*/ 0 h 1371600"/>
                <a:gd name="connsiteX2" fmla="*/ 1828800 w 1828800"/>
                <a:gd name="connsiteY2" fmla="*/ 1371600 h 1371600"/>
                <a:gd name="connsiteX3" fmla="*/ 0 w 1828800"/>
                <a:gd name="connsiteY3" fmla="*/ 1371600 h 1371600"/>
                <a:gd name="connsiteX4" fmla="*/ 0 w 1828800"/>
                <a:gd name="connsiteY4" fmla="*/ 0 h 1371600"/>
                <a:gd name="connsiteX0" fmla="*/ 885372 w 1828800"/>
                <a:gd name="connsiteY0" fmla="*/ 609600 h 1371600"/>
                <a:gd name="connsiteX1" fmla="*/ 1828800 w 1828800"/>
                <a:gd name="connsiteY1" fmla="*/ 0 h 1371600"/>
                <a:gd name="connsiteX2" fmla="*/ 1828800 w 1828800"/>
                <a:gd name="connsiteY2" fmla="*/ 1371600 h 1371600"/>
                <a:gd name="connsiteX3" fmla="*/ 0 w 1828800"/>
                <a:gd name="connsiteY3" fmla="*/ 1371600 h 1371600"/>
                <a:gd name="connsiteX4" fmla="*/ 885372 w 1828800"/>
                <a:gd name="connsiteY4" fmla="*/ 609600 h 1371600"/>
                <a:gd name="connsiteX0" fmla="*/ 885372 w 1944914"/>
                <a:gd name="connsiteY0" fmla="*/ 43542 h 805542"/>
                <a:gd name="connsiteX1" fmla="*/ 1944914 w 1944914"/>
                <a:gd name="connsiteY1" fmla="*/ 0 h 805542"/>
                <a:gd name="connsiteX2" fmla="*/ 1828800 w 1944914"/>
                <a:gd name="connsiteY2" fmla="*/ 805542 h 805542"/>
                <a:gd name="connsiteX3" fmla="*/ 0 w 1944914"/>
                <a:gd name="connsiteY3" fmla="*/ 805542 h 805542"/>
                <a:gd name="connsiteX4" fmla="*/ 885372 w 1944914"/>
                <a:gd name="connsiteY4" fmla="*/ 43542 h 805542"/>
                <a:gd name="connsiteX0" fmla="*/ 885372 w 1944914"/>
                <a:gd name="connsiteY0" fmla="*/ 14514 h 805542"/>
                <a:gd name="connsiteX1" fmla="*/ 1944914 w 1944914"/>
                <a:gd name="connsiteY1" fmla="*/ 0 h 805542"/>
                <a:gd name="connsiteX2" fmla="*/ 1828800 w 1944914"/>
                <a:gd name="connsiteY2" fmla="*/ 805542 h 805542"/>
                <a:gd name="connsiteX3" fmla="*/ 0 w 1944914"/>
                <a:gd name="connsiteY3" fmla="*/ 805542 h 805542"/>
                <a:gd name="connsiteX4" fmla="*/ 885372 w 1944914"/>
                <a:gd name="connsiteY4" fmla="*/ 14514 h 805542"/>
                <a:gd name="connsiteX0" fmla="*/ 879087 w 1944914"/>
                <a:gd name="connsiteY0" fmla="*/ 0 h 813024"/>
                <a:gd name="connsiteX1" fmla="*/ 1944914 w 1944914"/>
                <a:gd name="connsiteY1" fmla="*/ 7482 h 813024"/>
                <a:gd name="connsiteX2" fmla="*/ 1828800 w 1944914"/>
                <a:gd name="connsiteY2" fmla="*/ 813024 h 813024"/>
                <a:gd name="connsiteX3" fmla="*/ 0 w 1944914"/>
                <a:gd name="connsiteY3" fmla="*/ 813024 h 813024"/>
                <a:gd name="connsiteX4" fmla="*/ 879087 w 1944914"/>
                <a:gd name="connsiteY4" fmla="*/ 0 h 813024"/>
                <a:gd name="connsiteX0" fmla="*/ 879087 w 1944914"/>
                <a:gd name="connsiteY0" fmla="*/ 0 h 813024"/>
                <a:gd name="connsiteX1" fmla="*/ 1944914 w 1944914"/>
                <a:gd name="connsiteY1" fmla="*/ 1198 h 813024"/>
                <a:gd name="connsiteX2" fmla="*/ 1828800 w 1944914"/>
                <a:gd name="connsiteY2" fmla="*/ 813024 h 813024"/>
                <a:gd name="connsiteX3" fmla="*/ 0 w 1944914"/>
                <a:gd name="connsiteY3" fmla="*/ 813024 h 813024"/>
                <a:gd name="connsiteX4" fmla="*/ 879087 w 1944914"/>
                <a:gd name="connsiteY4" fmla="*/ 0 h 813024"/>
                <a:gd name="connsiteX0" fmla="*/ 879087 w 2401185"/>
                <a:gd name="connsiteY0" fmla="*/ 0 h 813024"/>
                <a:gd name="connsiteX1" fmla="*/ 2401185 w 2401185"/>
                <a:gd name="connsiteY1" fmla="*/ 4180 h 813024"/>
                <a:gd name="connsiteX2" fmla="*/ 1828800 w 2401185"/>
                <a:gd name="connsiteY2" fmla="*/ 813024 h 813024"/>
                <a:gd name="connsiteX3" fmla="*/ 0 w 2401185"/>
                <a:gd name="connsiteY3" fmla="*/ 813024 h 813024"/>
                <a:gd name="connsiteX4" fmla="*/ 879087 w 2401185"/>
                <a:gd name="connsiteY4" fmla="*/ 0 h 813024"/>
                <a:gd name="connsiteX0" fmla="*/ 879087 w 2401185"/>
                <a:gd name="connsiteY0" fmla="*/ 0 h 813024"/>
                <a:gd name="connsiteX1" fmla="*/ 2401185 w 2401185"/>
                <a:gd name="connsiteY1" fmla="*/ 4180 h 813024"/>
                <a:gd name="connsiteX2" fmla="*/ 1835819 w 2401185"/>
                <a:gd name="connsiteY2" fmla="*/ 813024 h 813024"/>
                <a:gd name="connsiteX3" fmla="*/ 0 w 2401185"/>
                <a:gd name="connsiteY3" fmla="*/ 813024 h 813024"/>
                <a:gd name="connsiteX4" fmla="*/ 879087 w 2401185"/>
                <a:gd name="connsiteY4" fmla="*/ 0 h 813024"/>
                <a:gd name="connsiteX0" fmla="*/ 1149378 w 2401185"/>
                <a:gd name="connsiteY0" fmla="*/ 0 h 816170"/>
                <a:gd name="connsiteX1" fmla="*/ 2401185 w 2401185"/>
                <a:gd name="connsiteY1" fmla="*/ 7326 h 816170"/>
                <a:gd name="connsiteX2" fmla="*/ 1835819 w 2401185"/>
                <a:gd name="connsiteY2" fmla="*/ 816170 h 816170"/>
                <a:gd name="connsiteX3" fmla="*/ 0 w 2401185"/>
                <a:gd name="connsiteY3" fmla="*/ 816170 h 816170"/>
                <a:gd name="connsiteX4" fmla="*/ 1149378 w 2401185"/>
                <a:gd name="connsiteY4" fmla="*/ 0 h 816170"/>
                <a:gd name="connsiteX0" fmla="*/ 1149378 w 2401185"/>
                <a:gd name="connsiteY0" fmla="*/ 0 h 816170"/>
                <a:gd name="connsiteX1" fmla="*/ 2401185 w 2401185"/>
                <a:gd name="connsiteY1" fmla="*/ 4180 h 816170"/>
                <a:gd name="connsiteX2" fmla="*/ 1835819 w 2401185"/>
                <a:gd name="connsiteY2" fmla="*/ 816170 h 816170"/>
                <a:gd name="connsiteX3" fmla="*/ 0 w 2401185"/>
                <a:gd name="connsiteY3" fmla="*/ 816170 h 816170"/>
                <a:gd name="connsiteX4" fmla="*/ 1149378 w 2401185"/>
                <a:gd name="connsiteY4" fmla="*/ 0 h 816170"/>
                <a:gd name="connsiteX0" fmla="*/ 1149378 w 2401185"/>
                <a:gd name="connsiteY0" fmla="*/ 0 h 816170"/>
                <a:gd name="connsiteX1" fmla="*/ 2401185 w 2401185"/>
                <a:gd name="connsiteY1" fmla="*/ 473 h 816170"/>
                <a:gd name="connsiteX2" fmla="*/ 1835819 w 2401185"/>
                <a:gd name="connsiteY2" fmla="*/ 816170 h 816170"/>
                <a:gd name="connsiteX3" fmla="*/ 0 w 2401185"/>
                <a:gd name="connsiteY3" fmla="*/ 816170 h 816170"/>
                <a:gd name="connsiteX4" fmla="*/ 1149378 w 2401185"/>
                <a:gd name="connsiteY4" fmla="*/ 0 h 816170"/>
                <a:gd name="connsiteX0" fmla="*/ 1149378 w 2401185"/>
                <a:gd name="connsiteY0" fmla="*/ 0 h 819876"/>
                <a:gd name="connsiteX1" fmla="*/ 2401185 w 2401185"/>
                <a:gd name="connsiteY1" fmla="*/ 473 h 819876"/>
                <a:gd name="connsiteX2" fmla="*/ 1840180 w 2401185"/>
                <a:gd name="connsiteY2" fmla="*/ 819876 h 819876"/>
                <a:gd name="connsiteX3" fmla="*/ 0 w 2401185"/>
                <a:gd name="connsiteY3" fmla="*/ 816170 h 819876"/>
                <a:gd name="connsiteX4" fmla="*/ 1149378 w 2401185"/>
                <a:gd name="connsiteY4" fmla="*/ 0 h 819876"/>
                <a:gd name="connsiteX0" fmla="*/ 1149378 w 2401185"/>
                <a:gd name="connsiteY0" fmla="*/ 0 h 819876"/>
                <a:gd name="connsiteX1" fmla="*/ 2401185 w 2401185"/>
                <a:gd name="connsiteY1" fmla="*/ 473 h 819876"/>
                <a:gd name="connsiteX2" fmla="*/ 1832321 w 2401185"/>
                <a:gd name="connsiteY2" fmla="*/ 819876 h 819876"/>
                <a:gd name="connsiteX3" fmla="*/ 0 w 2401185"/>
                <a:gd name="connsiteY3" fmla="*/ 816170 h 819876"/>
                <a:gd name="connsiteX4" fmla="*/ 1149378 w 2401185"/>
                <a:gd name="connsiteY4" fmla="*/ 0 h 819876"/>
                <a:gd name="connsiteX0" fmla="*/ 1149378 w 2405113"/>
                <a:gd name="connsiteY0" fmla="*/ 0 h 819876"/>
                <a:gd name="connsiteX1" fmla="*/ 2405113 w 2405113"/>
                <a:gd name="connsiteY1" fmla="*/ 3813 h 819876"/>
                <a:gd name="connsiteX2" fmla="*/ 1832321 w 2405113"/>
                <a:gd name="connsiteY2" fmla="*/ 819876 h 819876"/>
                <a:gd name="connsiteX3" fmla="*/ 0 w 2405113"/>
                <a:gd name="connsiteY3" fmla="*/ 816170 h 819876"/>
                <a:gd name="connsiteX4" fmla="*/ 1149378 w 2405113"/>
                <a:gd name="connsiteY4" fmla="*/ 0 h 819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113" h="819876">
                  <a:moveTo>
                    <a:pt x="1149378" y="0"/>
                  </a:moveTo>
                  <a:lnTo>
                    <a:pt x="2405113" y="3813"/>
                  </a:lnTo>
                  <a:lnTo>
                    <a:pt x="1832321" y="819876"/>
                  </a:lnTo>
                  <a:lnTo>
                    <a:pt x="0" y="816170"/>
                  </a:lnTo>
                  <a:lnTo>
                    <a:pt x="1149378" y="0"/>
                  </a:lnTo>
                  <a:close/>
                </a:path>
              </a:pathLst>
            </a:custGeom>
            <a:solidFill>
              <a:srgbClr val="0E3F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grpSp>
          <p:nvGrpSpPr>
            <p:cNvPr id="22" name="Group 21"/>
            <p:cNvGrpSpPr/>
            <p:nvPr/>
          </p:nvGrpSpPr>
          <p:grpSpPr>
            <a:xfrm>
              <a:off x="740717" y="5889646"/>
              <a:ext cx="1481445" cy="922124"/>
              <a:chOff x="740717" y="5894978"/>
              <a:chExt cx="1481445" cy="904502"/>
            </a:xfrm>
          </p:grpSpPr>
          <p:sp>
            <p:nvSpPr>
              <p:cNvPr id="20" name="TextBox 19"/>
              <p:cNvSpPr txBox="1"/>
              <p:nvPr/>
            </p:nvSpPr>
            <p:spPr>
              <a:xfrm>
                <a:off x="740717" y="5894978"/>
                <a:ext cx="1481445" cy="271705"/>
              </a:xfrm>
              <a:prstGeom prst="rect">
                <a:avLst/>
              </a:prstGeom>
              <a:noFill/>
            </p:spPr>
            <p:txBody>
              <a:bodyPr wrap="square" rtlCol="0">
                <a:spAutoFit/>
              </a:bodyPr>
              <a:lstStyle/>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TRADITIONALISTS</a:t>
                </a:r>
              </a:p>
            </p:txBody>
          </p:sp>
          <p:sp>
            <p:nvSpPr>
              <p:cNvPr id="21" name="TextBox 20"/>
              <p:cNvSpPr txBox="1"/>
              <p:nvPr/>
            </p:nvSpPr>
            <p:spPr>
              <a:xfrm>
                <a:off x="854484" y="6165501"/>
                <a:ext cx="1265926" cy="633979"/>
              </a:xfrm>
              <a:prstGeom prst="rect">
                <a:avLst/>
              </a:prstGeom>
              <a:noFill/>
            </p:spPr>
            <p:txBody>
              <a:bodyPr wrap="square" rtlCol="0">
                <a:spAutoFit/>
              </a:bodyPr>
              <a:lstStyle/>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Born &lt; 1946</a:t>
                </a:r>
              </a:p>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Loyal</a:t>
                </a:r>
              </a:p>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Same Company</a:t>
                </a:r>
              </a:p>
            </p:txBody>
          </p:sp>
        </p:grpSp>
        <p:grpSp>
          <p:nvGrpSpPr>
            <p:cNvPr id="23" name="Group 22"/>
            <p:cNvGrpSpPr/>
            <p:nvPr/>
          </p:nvGrpSpPr>
          <p:grpSpPr>
            <a:xfrm>
              <a:off x="2231411" y="5851000"/>
              <a:ext cx="1502702" cy="772869"/>
              <a:chOff x="718079" y="5860245"/>
              <a:chExt cx="1502702" cy="758099"/>
            </a:xfrm>
          </p:grpSpPr>
          <p:sp>
            <p:nvSpPr>
              <p:cNvPr id="24" name="TextBox 23"/>
              <p:cNvSpPr txBox="1"/>
              <p:nvPr/>
            </p:nvSpPr>
            <p:spPr>
              <a:xfrm>
                <a:off x="718079" y="5860245"/>
                <a:ext cx="1502702" cy="271706"/>
              </a:xfrm>
              <a:prstGeom prst="rect">
                <a:avLst/>
              </a:prstGeom>
              <a:noFill/>
            </p:spPr>
            <p:txBody>
              <a:bodyPr wrap="square" rtlCol="0">
                <a:spAutoFit/>
              </a:bodyPr>
              <a:lstStyle/>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BABY BOOMERS</a:t>
                </a:r>
              </a:p>
            </p:txBody>
          </p:sp>
          <p:sp>
            <p:nvSpPr>
              <p:cNvPr id="25" name="TextBox 24"/>
              <p:cNvSpPr txBox="1"/>
              <p:nvPr/>
            </p:nvSpPr>
            <p:spPr>
              <a:xfrm>
                <a:off x="854484" y="6165501"/>
                <a:ext cx="1265926" cy="452843"/>
              </a:xfrm>
              <a:prstGeom prst="rect">
                <a:avLst/>
              </a:prstGeom>
              <a:noFill/>
            </p:spPr>
            <p:txBody>
              <a:bodyPr wrap="square" rtlCol="0">
                <a:spAutoFit/>
              </a:bodyPr>
              <a:lstStyle/>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Born 1946-1963</a:t>
                </a:r>
              </a:p>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Live to Work</a:t>
                </a:r>
              </a:p>
            </p:txBody>
          </p:sp>
        </p:grpSp>
        <p:grpSp>
          <p:nvGrpSpPr>
            <p:cNvPr id="26" name="Group 25"/>
            <p:cNvGrpSpPr/>
            <p:nvPr/>
          </p:nvGrpSpPr>
          <p:grpSpPr>
            <a:xfrm>
              <a:off x="3869136" y="5889646"/>
              <a:ext cx="1265926" cy="737458"/>
              <a:chOff x="854484" y="5894979"/>
              <a:chExt cx="1265926" cy="723365"/>
            </a:xfrm>
          </p:grpSpPr>
          <p:sp>
            <p:nvSpPr>
              <p:cNvPr id="27" name="TextBox 26"/>
              <p:cNvSpPr txBox="1"/>
              <p:nvPr/>
            </p:nvSpPr>
            <p:spPr>
              <a:xfrm>
                <a:off x="986744" y="5894979"/>
                <a:ext cx="1010653" cy="276999"/>
              </a:xfrm>
              <a:prstGeom prst="rect">
                <a:avLst/>
              </a:prstGeom>
              <a:noFill/>
            </p:spPr>
            <p:txBody>
              <a:bodyPr wrap="square" rtlCol="0">
                <a:spAutoFit/>
              </a:bodyPr>
              <a:lstStyle/>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GEN X</a:t>
                </a:r>
              </a:p>
            </p:txBody>
          </p:sp>
          <p:sp>
            <p:nvSpPr>
              <p:cNvPr id="28" name="TextBox 27"/>
              <p:cNvSpPr txBox="1"/>
              <p:nvPr/>
            </p:nvSpPr>
            <p:spPr>
              <a:xfrm>
                <a:off x="854484" y="6165501"/>
                <a:ext cx="1265926" cy="452843"/>
              </a:xfrm>
              <a:prstGeom prst="rect">
                <a:avLst/>
              </a:prstGeom>
              <a:noFill/>
            </p:spPr>
            <p:txBody>
              <a:bodyPr wrap="square" rtlCol="0">
                <a:spAutoFit/>
              </a:bodyPr>
              <a:lstStyle/>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Born 1964-1979</a:t>
                </a:r>
              </a:p>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Work to Live</a:t>
                </a:r>
              </a:p>
            </p:txBody>
          </p:sp>
        </p:grpSp>
        <p:grpSp>
          <p:nvGrpSpPr>
            <p:cNvPr id="29" name="Group 28"/>
            <p:cNvGrpSpPr/>
            <p:nvPr/>
          </p:nvGrpSpPr>
          <p:grpSpPr>
            <a:xfrm>
              <a:off x="5258074" y="5900389"/>
              <a:ext cx="1465540" cy="922123"/>
              <a:chOff x="745344" y="5894979"/>
              <a:chExt cx="1465540" cy="904501"/>
            </a:xfrm>
          </p:grpSpPr>
          <p:sp>
            <p:nvSpPr>
              <p:cNvPr id="30" name="TextBox 29"/>
              <p:cNvSpPr txBox="1"/>
              <p:nvPr/>
            </p:nvSpPr>
            <p:spPr>
              <a:xfrm>
                <a:off x="986744" y="5894979"/>
                <a:ext cx="1010653" cy="276999"/>
              </a:xfrm>
              <a:prstGeom prst="rect">
                <a:avLst/>
              </a:prstGeom>
              <a:noFill/>
            </p:spPr>
            <p:txBody>
              <a:bodyPr wrap="square" rtlCol="0">
                <a:spAutoFit/>
              </a:bodyPr>
              <a:lstStyle/>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MILLENIALS</a:t>
                </a:r>
              </a:p>
            </p:txBody>
          </p:sp>
          <p:sp>
            <p:nvSpPr>
              <p:cNvPr id="31" name="TextBox 30"/>
              <p:cNvSpPr txBox="1"/>
              <p:nvPr/>
            </p:nvSpPr>
            <p:spPr>
              <a:xfrm>
                <a:off x="745344" y="6165501"/>
                <a:ext cx="1465540" cy="633979"/>
              </a:xfrm>
              <a:prstGeom prst="rect">
                <a:avLst/>
              </a:prstGeom>
              <a:noFill/>
            </p:spPr>
            <p:txBody>
              <a:bodyPr wrap="square" rtlCol="0">
                <a:spAutoFit/>
              </a:bodyPr>
              <a:lstStyle/>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Born 1980-1995</a:t>
                </a:r>
              </a:p>
              <a:p>
                <a:pPr algn="ctr"/>
                <a:r>
                  <a:rPr lang="en-IN"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Own Career, Meaningful Work</a:t>
                </a:r>
              </a:p>
            </p:txBody>
          </p:sp>
        </p:grpSp>
        <p:sp>
          <p:nvSpPr>
            <p:cNvPr id="40" name="TextBox 39"/>
            <p:cNvSpPr txBox="1"/>
            <p:nvPr/>
          </p:nvSpPr>
          <p:spPr>
            <a:xfrm>
              <a:off x="1759489" y="4367073"/>
              <a:ext cx="907631" cy="400110"/>
            </a:xfrm>
            <a:prstGeom prst="rect">
              <a:avLst/>
            </a:prstGeom>
            <a:noFill/>
          </p:spPr>
          <p:txBody>
            <a:bodyPr wrap="square" rtlCol="0">
              <a:spAutoFit/>
            </a:bodyPr>
            <a:lstStyle/>
            <a:p>
              <a:pPr algn="ctr"/>
              <a:r>
                <a:rPr lang="en-IN"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10%</a:t>
              </a:r>
            </a:p>
          </p:txBody>
        </p:sp>
        <p:sp>
          <p:nvSpPr>
            <p:cNvPr id="41" name="TextBox 40"/>
            <p:cNvSpPr txBox="1"/>
            <p:nvPr/>
          </p:nvSpPr>
          <p:spPr>
            <a:xfrm>
              <a:off x="2777348" y="2744941"/>
              <a:ext cx="907631" cy="400110"/>
            </a:xfrm>
            <a:prstGeom prst="rect">
              <a:avLst/>
            </a:prstGeom>
            <a:noFill/>
          </p:spPr>
          <p:txBody>
            <a:bodyPr wrap="square" rtlCol="0">
              <a:spAutoFit/>
            </a:bodyPr>
            <a:lstStyle/>
            <a:p>
              <a:pPr algn="ctr"/>
              <a:r>
                <a:rPr lang="en-IN"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40%</a:t>
              </a:r>
            </a:p>
          </p:txBody>
        </p:sp>
        <p:sp>
          <p:nvSpPr>
            <p:cNvPr id="42" name="TextBox 41"/>
            <p:cNvSpPr txBox="1"/>
            <p:nvPr/>
          </p:nvSpPr>
          <p:spPr>
            <a:xfrm>
              <a:off x="3808988" y="3453562"/>
              <a:ext cx="907631" cy="400110"/>
            </a:xfrm>
            <a:prstGeom prst="rect">
              <a:avLst/>
            </a:prstGeom>
            <a:noFill/>
          </p:spPr>
          <p:txBody>
            <a:bodyPr wrap="square" rtlCol="0">
              <a:spAutoFit/>
            </a:bodyPr>
            <a:lstStyle/>
            <a:p>
              <a:pPr algn="ctr"/>
              <a:r>
                <a:rPr lang="en-IN"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34%</a:t>
              </a:r>
            </a:p>
          </p:txBody>
        </p:sp>
        <p:sp>
          <p:nvSpPr>
            <p:cNvPr id="43" name="TextBox 42"/>
            <p:cNvSpPr txBox="1"/>
            <p:nvPr/>
          </p:nvSpPr>
          <p:spPr>
            <a:xfrm>
              <a:off x="4838331" y="4139438"/>
              <a:ext cx="907631" cy="400110"/>
            </a:xfrm>
            <a:prstGeom prst="rect">
              <a:avLst/>
            </a:prstGeom>
            <a:noFill/>
          </p:spPr>
          <p:txBody>
            <a:bodyPr wrap="square" rtlCol="0">
              <a:spAutoFit/>
            </a:bodyPr>
            <a:lstStyle/>
            <a:p>
              <a:pPr algn="ctr"/>
              <a:r>
                <a:rPr lang="en-IN"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12%</a:t>
              </a:r>
            </a:p>
          </p:txBody>
        </p:sp>
      </p:grpSp>
      <p:graphicFrame>
        <p:nvGraphicFramePr>
          <p:cNvPr id="46" name="Chart 45"/>
          <p:cNvGraphicFramePr/>
          <p:nvPr>
            <p:extLst>
              <p:ext uri="{D42A27DB-BD31-4B8C-83A1-F6EECF244321}">
                <p14:modId xmlns:p14="http://schemas.microsoft.com/office/powerpoint/2010/main" val="1970523537"/>
              </p:ext>
            </p:extLst>
          </p:nvPr>
        </p:nvGraphicFramePr>
        <p:xfrm>
          <a:off x="6352095" y="1708274"/>
          <a:ext cx="3545884" cy="21097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7" name="Chart 46"/>
          <p:cNvGraphicFramePr/>
          <p:nvPr>
            <p:extLst>
              <p:ext uri="{D42A27DB-BD31-4B8C-83A1-F6EECF244321}">
                <p14:modId xmlns:p14="http://schemas.microsoft.com/office/powerpoint/2010/main" val="3515054825"/>
              </p:ext>
            </p:extLst>
          </p:nvPr>
        </p:nvGraphicFramePr>
        <p:xfrm>
          <a:off x="6352095" y="4054520"/>
          <a:ext cx="3545884" cy="2109748"/>
        </p:xfrm>
        <a:graphic>
          <a:graphicData uri="http://schemas.openxmlformats.org/drawingml/2006/chart">
            <c:chart xmlns:c="http://schemas.openxmlformats.org/drawingml/2006/chart" xmlns:r="http://schemas.openxmlformats.org/officeDocument/2006/relationships" r:id="rId3"/>
          </a:graphicData>
        </a:graphic>
      </p:graphicFrame>
      <p:sp>
        <p:nvSpPr>
          <p:cNvPr id="49" name="TextBox 48"/>
          <p:cNvSpPr txBox="1"/>
          <p:nvPr/>
        </p:nvSpPr>
        <p:spPr>
          <a:xfrm>
            <a:off x="7627732" y="2537816"/>
            <a:ext cx="994610" cy="523220"/>
          </a:xfrm>
          <a:prstGeom prst="rect">
            <a:avLst/>
          </a:prstGeom>
          <a:noFill/>
        </p:spPr>
        <p:txBody>
          <a:bodyPr wrap="square" rtlCol="0">
            <a:spAutoFit/>
          </a:bodyPr>
          <a:lstStyle/>
          <a:p>
            <a:pPr algn="ctr"/>
            <a:r>
              <a:rPr lang="en-IN" sz="28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46%</a:t>
            </a:r>
          </a:p>
        </p:txBody>
      </p:sp>
      <p:sp>
        <p:nvSpPr>
          <p:cNvPr id="50" name="TextBox 49"/>
          <p:cNvSpPr txBox="1"/>
          <p:nvPr/>
        </p:nvSpPr>
        <p:spPr>
          <a:xfrm>
            <a:off x="7659006" y="4853044"/>
            <a:ext cx="994610" cy="523220"/>
          </a:xfrm>
          <a:prstGeom prst="rect">
            <a:avLst/>
          </a:prstGeom>
          <a:noFill/>
        </p:spPr>
        <p:txBody>
          <a:bodyPr wrap="square" rtlCol="0">
            <a:spAutoFit/>
          </a:bodyPr>
          <a:lstStyle/>
          <a:p>
            <a:pPr algn="ctr"/>
            <a:r>
              <a:rPr lang="en-IN" sz="28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50%</a:t>
            </a:r>
          </a:p>
        </p:txBody>
      </p:sp>
      <p:sp>
        <p:nvSpPr>
          <p:cNvPr id="51" name="TextBox 50"/>
          <p:cNvSpPr txBox="1"/>
          <p:nvPr/>
        </p:nvSpPr>
        <p:spPr>
          <a:xfrm>
            <a:off x="9264315" y="2286432"/>
            <a:ext cx="2783305" cy="338554"/>
          </a:xfrm>
          <a:prstGeom prst="rect">
            <a:avLst/>
          </a:prstGeom>
          <a:noFill/>
        </p:spPr>
        <p:txBody>
          <a:bodyPr wrap="square" rtlCol="0">
            <a:spAutoFit/>
          </a:bodyPr>
          <a:lstStyle/>
          <a:p>
            <a:r>
              <a:rPr lang="en-IN" sz="1600" spc="300" dirty="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FUTURE WORKFORCE</a:t>
            </a:r>
          </a:p>
        </p:txBody>
      </p:sp>
      <p:sp>
        <p:nvSpPr>
          <p:cNvPr id="52" name="TextBox 51"/>
          <p:cNvSpPr txBox="1"/>
          <p:nvPr/>
        </p:nvSpPr>
        <p:spPr>
          <a:xfrm>
            <a:off x="9254279" y="4683767"/>
            <a:ext cx="3030228" cy="338554"/>
          </a:xfrm>
          <a:prstGeom prst="rect">
            <a:avLst/>
          </a:prstGeom>
          <a:noFill/>
        </p:spPr>
        <p:txBody>
          <a:bodyPr wrap="square" rtlCol="0">
            <a:spAutoFit/>
          </a:bodyPr>
          <a:lstStyle/>
          <a:p>
            <a:r>
              <a:rPr lang="en-IN" sz="1600" spc="300" dirty="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WILL NOT BE IN WORK</a:t>
            </a:r>
          </a:p>
        </p:txBody>
      </p:sp>
      <p:sp>
        <p:nvSpPr>
          <p:cNvPr id="53" name="TextBox 52"/>
          <p:cNvSpPr txBox="1"/>
          <p:nvPr/>
        </p:nvSpPr>
        <p:spPr>
          <a:xfrm>
            <a:off x="9264314" y="5018454"/>
            <a:ext cx="2783305" cy="738664"/>
          </a:xfrm>
          <a:prstGeom prst="rect">
            <a:avLst/>
          </a:prstGeom>
          <a:noFill/>
        </p:spPr>
        <p:txBody>
          <a:bodyPr wrap="square" rtlCol="0">
            <a:spAutoFit/>
          </a:bodyPr>
          <a:lstStyle/>
          <a:p>
            <a:r>
              <a:rPr lang="en-IN" sz="1400" spc="3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50% of the present workforce will not longer be in any job.</a:t>
            </a:r>
          </a:p>
        </p:txBody>
      </p:sp>
      <p:sp>
        <p:nvSpPr>
          <p:cNvPr id="54" name="TextBox 53"/>
          <p:cNvSpPr txBox="1"/>
          <p:nvPr/>
        </p:nvSpPr>
        <p:spPr>
          <a:xfrm>
            <a:off x="9264314" y="2621831"/>
            <a:ext cx="2783305" cy="954107"/>
          </a:xfrm>
          <a:prstGeom prst="rect">
            <a:avLst/>
          </a:prstGeom>
          <a:noFill/>
        </p:spPr>
        <p:txBody>
          <a:bodyPr wrap="square" rtlCol="0">
            <a:spAutoFit/>
          </a:bodyPr>
          <a:lstStyle/>
          <a:p>
            <a:r>
              <a:rPr lang="en-IN" sz="1400" spc="3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46% of Gen X and </a:t>
            </a:r>
            <a:r>
              <a:rPr lang="en-IN" sz="1400" spc="300" dirty="0" err="1">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Millenials</a:t>
            </a:r>
            <a:r>
              <a:rPr lang="en-IN" sz="1400" spc="3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 will become about 100% of the future workforce.</a:t>
            </a:r>
          </a:p>
        </p:txBody>
      </p:sp>
      <p:sp>
        <p:nvSpPr>
          <p:cNvPr id="55" name="TextBox 54"/>
          <p:cNvSpPr txBox="1"/>
          <p:nvPr/>
        </p:nvSpPr>
        <p:spPr>
          <a:xfrm>
            <a:off x="2826868" y="112295"/>
            <a:ext cx="6538265" cy="584775"/>
          </a:xfrm>
          <a:prstGeom prst="rect">
            <a:avLst/>
          </a:prstGeom>
          <a:noFill/>
        </p:spPr>
        <p:txBody>
          <a:bodyPr wrap="square" rtlCol="0">
            <a:spAutoFit/>
          </a:bodyPr>
          <a:lstStyle/>
          <a:p>
            <a:pPr algn="ctr"/>
            <a:r>
              <a:rPr lang="en-IN" sz="3200" spc="300" dirty="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DATA &amp; INSIGHTS</a:t>
            </a:r>
          </a:p>
        </p:txBody>
      </p:sp>
      <p:sp>
        <p:nvSpPr>
          <p:cNvPr id="56" name="TextBox 55"/>
          <p:cNvSpPr txBox="1"/>
          <p:nvPr/>
        </p:nvSpPr>
        <p:spPr>
          <a:xfrm>
            <a:off x="2826868" y="649532"/>
            <a:ext cx="6538265" cy="400110"/>
          </a:xfrm>
          <a:prstGeom prst="rect">
            <a:avLst/>
          </a:prstGeom>
          <a:noFill/>
        </p:spPr>
        <p:txBody>
          <a:bodyPr wrap="square" rtlCol="0">
            <a:spAutoFit/>
          </a:bodyPr>
          <a:lstStyle/>
          <a:p>
            <a:pPr algn="ctr"/>
            <a:r>
              <a:rPr lang="en-IN" sz="2000" spc="300"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Who will be the Future Workforce?</a:t>
            </a:r>
          </a:p>
        </p:txBody>
      </p:sp>
    </p:spTree>
    <p:extLst>
      <p:ext uri="{BB962C8B-B14F-4D97-AF65-F5344CB8AC3E}">
        <p14:creationId xmlns:p14="http://schemas.microsoft.com/office/powerpoint/2010/main" val="29806357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strVal val="#ppt_w+.3"/>
                                          </p:val>
                                        </p:tav>
                                        <p:tav tm="100000">
                                          <p:val>
                                            <p:strVal val="#ppt_w"/>
                                          </p:val>
                                        </p:tav>
                                      </p:tavLst>
                                    </p:anim>
                                    <p:anim calcmode="lin" valueType="num">
                                      <p:cBhvr>
                                        <p:cTn id="8" dur="1000" fill="hold"/>
                                        <p:tgtEl>
                                          <p:spTgt spid="55"/>
                                        </p:tgtEl>
                                        <p:attrNameLst>
                                          <p:attrName>ppt_h</p:attrName>
                                        </p:attrNameLst>
                                      </p:cBhvr>
                                      <p:tavLst>
                                        <p:tav tm="0">
                                          <p:val>
                                            <p:strVal val="#ppt_h"/>
                                          </p:val>
                                        </p:tav>
                                        <p:tav tm="100000">
                                          <p:val>
                                            <p:strVal val="#ppt_h"/>
                                          </p:val>
                                        </p:tav>
                                      </p:tavLst>
                                    </p:anim>
                                    <p:animEffect transition="in" filter="fade">
                                      <p:cBhvr>
                                        <p:cTn id="9" dur="1000"/>
                                        <p:tgtEl>
                                          <p:spTgt spid="55"/>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p:tgtEl>
                                          <p:spTgt spid="56"/>
                                        </p:tgtEl>
                                        <p:attrNameLst>
                                          <p:attrName>ppt_y</p:attrName>
                                        </p:attrNameLst>
                                      </p:cBhvr>
                                      <p:tavLst>
                                        <p:tav tm="0">
                                          <p:val>
                                            <p:strVal val="#ppt_y+#ppt_h*1.125000"/>
                                          </p:val>
                                        </p:tav>
                                        <p:tav tm="100000">
                                          <p:val>
                                            <p:strVal val="#ppt_y"/>
                                          </p:val>
                                        </p:tav>
                                      </p:tavLst>
                                    </p:anim>
                                    <p:animEffect transition="in" filter="wipe(up)">
                                      <p:cBhvr>
                                        <p:cTn id="14" dur="500"/>
                                        <p:tgtEl>
                                          <p:spTgt spid="56"/>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1000"/>
                                        <p:tgtEl>
                                          <p:spTgt spid="48"/>
                                        </p:tgtEl>
                                      </p:cBhvr>
                                    </p:animEffect>
                                  </p:childTnLst>
                                </p:cTn>
                              </p:par>
                            </p:childTnLst>
                          </p:cTn>
                        </p:par>
                        <p:par>
                          <p:cTn id="19" fill="hold">
                            <p:stCondLst>
                              <p:cond delay="2500"/>
                            </p:stCondLst>
                            <p:childTnLst>
                              <p:par>
                                <p:cTn id="20" presetID="21" presetClass="entr" presetSubtype="1"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heel(1)">
                                      <p:cBhvr>
                                        <p:cTn id="22" dur="2000"/>
                                        <p:tgtEl>
                                          <p:spTgt spid="46"/>
                                        </p:tgtEl>
                                      </p:cBhvr>
                                    </p:animEffect>
                                  </p:childTnLst>
                                </p:cTn>
                              </p:par>
                            </p:childTnLst>
                          </p:cTn>
                        </p:par>
                        <p:par>
                          <p:cTn id="23" fill="hold">
                            <p:stCondLst>
                              <p:cond delay="4500"/>
                            </p:stCondLst>
                            <p:childTnLst>
                              <p:par>
                                <p:cTn id="24" presetID="53" presetClass="entr" presetSubtype="16"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p:cTn id="26" dur="500" fill="hold"/>
                                        <p:tgtEl>
                                          <p:spTgt spid="49"/>
                                        </p:tgtEl>
                                        <p:attrNameLst>
                                          <p:attrName>ppt_w</p:attrName>
                                        </p:attrNameLst>
                                      </p:cBhvr>
                                      <p:tavLst>
                                        <p:tav tm="0">
                                          <p:val>
                                            <p:fltVal val="0"/>
                                          </p:val>
                                        </p:tav>
                                        <p:tav tm="100000">
                                          <p:val>
                                            <p:strVal val="#ppt_w"/>
                                          </p:val>
                                        </p:tav>
                                      </p:tavLst>
                                    </p:anim>
                                    <p:anim calcmode="lin" valueType="num">
                                      <p:cBhvr>
                                        <p:cTn id="27" dur="500" fill="hold"/>
                                        <p:tgtEl>
                                          <p:spTgt spid="49"/>
                                        </p:tgtEl>
                                        <p:attrNameLst>
                                          <p:attrName>ppt_h</p:attrName>
                                        </p:attrNameLst>
                                      </p:cBhvr>
                                      <p:tavLst>
                                        <p:tav tm="0">
                                          <p:val>
                                            <p:fltVal val="0"/>
                                          </p:val>
                                        </p:tav>
                                        <p:tav tm="100000">
                                          <p:val>
                                            <p:strVal val="#ppt_h"/>
                                          </p:val>
                                        </p:tav>
                                      </p:tavLst>
                                    </p:anim>
                                    <p:animEffect transition="in" filter="fade">
                                      <p:cBhvr>
                                        <p:cTn id="28" dur="500"/>
                                        <p:tgtEl>
                                          <p:spTgt spid="49"/>
                                        </p:tgtEl>
                                      </p:cBhvr>
                                    </p:animEffect>
                                  </p:childTnLst>
                                </p:cTn>
                              </p:par>
                            </p:childTnLst>
                          </p:cTn>
                        </p:par>
                        <p:par>
                          <p:cTn id="29" fill="hold">
                            <p:stCondLst>
                              <p:cond delay="5000"/>
                            </p:stCondLst>
                            <p:childTnLst>
                              <p:par>
                                <p:cTn id="30" presetID="47" presetClass="entr" presetSubtype="0"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1000"/>
                                        <p:tgtEl>
                                          <p:spTgt spid="51"/>
                                        </p:tgtEl>
                                      </p:cBhvr>
                                    </p:animEffect>
                                    <p:anim calcmode="lin" valueType="num">
                                      <p:cBhvr>
                                        <p:cTn id="33" dur="1000" fill="hold"/>
                                        <p:tgtEl>
                                          <p:spTgt spid="51"/>
                                        </p:tgtEl>
                                        <p:attrNameLst>
                                          <p:attrName>ppt_x</p:attrName>
                                        </p:attrNameLst>
                                      </p:cBhvr>
                                      <p:tavLst>
                                        <p:tav tm="0">
                                          <p:val>
                                            <p:strVal val="#ppt_x"/>
                                          </p:val>
                                        </p:tav>
                                        <p:tav tm="100000">
                                          <p:val>
                                            <p:strVal val="#ppt_x"/>
                                          </p:val>
                                        </p:tav>
                                      </p:tavLst>
                                    </p:anim>
                                    <p:anim calcmode="lin" valueType="num">
                                      <p:cBhvr>
                                        <p:cTn id="34" dur="1000" fill="hold"/>
                                        <p:tgtEl>
                                          <p:spTgt spid="51"/>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22" presetClass="entr" presetSubtype="4" fill="hold" grpId="0" nodeType="afterEffect">
                                  <p:stCondLst>
                                    <p:cond delay="0"/>
                                  </p:stCondLst>
                                  <p:iterate type="wd">
                                    <p:tmPct val="10000"/>
                                  </p:iterate>
                                  <p:childTnLst>
                                    <p:set>
                                      <p:cBhvr>
                                        <p:cTn id="37" dur="1" fill="hold">
                                          <p:stCondLst>
                                            <p:cond delay="0"/>
                                          </p:stCondLst>
                                        </p:cTn>
                                        <p:tgtEl>
                                          <p:spTgt spid="54"/>
                                        </p:tgtEl>
                                        <p:attrNameLst>
                                          <p:attrName>style.visibility</p:attrName>
                                        </p:attrNameLst>
                                      </p:cBhvr>
                                      <p:to>
                                        <p:strVal val="visible"/>
                                      </p:to>
                                    </p:set>
                                    <p:animEffect transition="in" filter="wipe(down)">
                                      <p:cBhvr>
                                        <p:cTn id="38" dur="500"/>
                                        <p:tgtEl>
                                          <p:spTgt spid="54"/>
                                        </p:tgtEl>
                                      </p:cBhvr>
                                    </p:animEffect>
                                  </p:childTnLst>
                                </p:cTn>
                              </p:par>
                            </p:childTnLst>
                          </p:cTn>
                        </p:par>
                        <p:par>
                          <p:cTn id="39" fill="hold">
                            <p:stCondLst>
                              <p:cond delay="7300"/>
                            </p:stCondLst>
                            <p:childTnLst>
                              <p:par>
                                <p:cTn id="40" presetID="21" presetClass="entr" presetSubtype="1"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heel(1)">
                                      <p:cBhvr>
                                        <p:cTn id="42" dur="2000"/>
                                        <p:tgtEl>
                                          <p:spTgt spid="47"/>
                                        </p:tgtEl>
                                      </p:cBhvr>
                                    </p:animEffect>
                                  </p:childTnLst>
                                </p:cTn>
                              </p:par>
                            </p:childTnLst>
                          </p:cTn>
                        </p:par>
                        <p:par>
                          <p:cTn id="43" fill="hold">
                            <p:stCondLst>
                              <p:cond delay="9300"/>
                            </p:stCondLst>
                            <p:childTnLst>
                              <p:par>
                                <p:cTn id="44" presetID="53" presetClass="entr" presetSubtype="16"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 calcmode="lin" valueType="num">
                                      <p:cBhvr>
                                        <p:cTn id="46" dur="500" fill="hold"/>
                                        <p:tgtEl>
                                          <p:spTgt spid="50"/>
                                        </p:tgtEl>
                                        <p:attrNameLst>
                                          <p:attrName>ppt_w</p:attrName>
                                        </p:attrNameLst>
                                      </p:cBhvr>
                                      <p:tavLst>
                                        <p:tav tm="0">
                                          <p:val>
                                            <p:fltVal val="0"/>
                                          </p:val>
                                        </p:tav>
                                        <p:tav tm="100000">
                                          <p:val>
                                            <p:strVal val="#ppt_w"/>
                                          </p:val>
                                        </p:tav>
                                      </p:tavLst>
                                    </p:anim>
                                    <p:anim calcmode="lin" valueType="num">
                                      <p:cBhvr>
                                        <p:cTn id="47" dur="500" fill="hold"/>
                                        <p:tgtEl>
                                          <p:spTgt spid="50"/>
                                        </p:tgtEl>
                                        <p:attrNameLst>
                                          <p:attrName>ppt_h</p:attrName>
                                        </p:attrNameLst>
                                      </p:cBhvr>
                                      <p:tavLst>
                                        <p:tav tm="0">
                                          <p:val>
                                            <p:fltVal val="0"/>
                                          </p:val>
                                        </p:tav>
                                        <p:tav tm="100000">
                                          <p:val>
                                            <p:strVal val="#ppt_h"/>
                                          </p:val>
                                        </p:tav>
                                      </p:tavLst>
                                    </p:anim>
                                    <p:animEffect transition="in" filter="fade">
                                      <p:cBhvr>
                                        <p:cTn id="48" dur="500"/>
                                        <p:tgtEl>
                                          <p:spTgt spid="50"/>
                                        </p:tgtEl>
                                      </p:cBhvr>
                                    </p:animEffect>
                                  </p:childTnLst>
                                </p:cTn>
                              </p:par>
                            </p:childTnLst>
                          </p:cTn>
                        </p:par>
                        <p:par>
                          <p:cTn id="49" fill="hold">
                            <p:stCondLst>
                              <p:cond delay="9800"/>
                            </p:stCondLst>
                            <p:childTnLst>
                              <p:par>
                                <p:cTn id="50" presetID="47" presetClass="entr" presetSubtype="0"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anim calcmode="lin" valueType="num">
                                      <p:cBhvr>
                                        <p:cTn id="53" dur="1000" fill="hold"/>
                                        <p:tgtEl>
                                          <p:spTgt spid="52"/>
                                        </p:tgtEl>
                                        <p:attrNameLst>
                                          <p:attrName>ppt_x</p:attrName>
                                        </p:attrNameLst>
                                      </p:cBhvr>
                                      <p:tavLst>
                                        <p:tav tm="0">
                                          <p:val>
                                            <p:strVal val="#ppt_x"/>
                                          </p:val>
                                        </p:tav>
                                        <p:tav tm="100000">
                                          <p:val>
                                            <p:strVal val="#ppt_x"/>
                                          </p:val>
                                        </p:tav>
                                      </p:tavLst>
                                    </p:anim>
                                    <p:anim calcmode="lin" valueType="num">
                                      <p:cBhvr>
                                        <p:cTn id="54" dur="1000" fill="hold"/>
                                        <p:tgtEl>
                                          <p:spTgt spid="52"/>
                                        </p:tgtEl>
                                        <p:attrNameLst>
                                          <p:attrName>ppt_y</p:attrName>
                                        </p:attrNameLst>
                                      </p:cBhvr>
                                      <p:tavLst>
                                        <p:tav tm="0">
                                          <p:val>
                                            <p:strVal val="#ppt_y-.1"/>
                                          </p:val>
                                        </p:tav>
                                        <p:tav tm="100000">
                                          <p:val>
                                            <p:strVal val="#ppt_y"/>
                                          </p:val>
                                        </p:tav>
                                      </p:tavLst>
                                    </p:anim>
                                  </p:childTnLst>
                                </p:cTn>
                              </p:par>
                            </p:childTnLst>
                          </p:cTn>
                        </p:par>
                        <p:par>
                          <p:cTn id="55" fill="hold">
                            <p:stCondLst>
                              <p:cond delay="10800"/>
                            </p:stCondLst>
                            <p:childTnLst>
                              <p:par>
                                <p:cTn id="56" presetID="22" presetClass="entr" presetSubtype="4" fill="hold" grpId="0" nodeType="afterEffect">
                                  <p:stCondLst>
                                    <p:cond delay="0"/>
                                  </p:stCondLst>
                                  <p:iterate type="wd">
                                    <p:tmPct val="10000"/>
                                  </p:iterate>
                                  <p:childTnLst>
                                    <p:set>
                                      <p:cBhvr>
                                        <p:cTn id="57" dur="1" fill="hold">
                                          <p:stCondLst>
                                            <p:cond delay="0"/>
                                          </p:stCondLst>
                                        </p:cTn>
                                        <p:tgtEl>
                                          <p:spTgt spid="53"/>
                                        </p:tgtEl>
                                        <p:attrNameLst>
                                          <p:attrName>style.visibility</p:attrName>
                                        </p:attrNameLst>
                                      </p:cBhvr>
                                      <p:to>
                                        <p:strVal val="visible"/>
                                      </p:to>
                                    </p:set>
                                    <p:animEffect transition="in" filter="wipe(down)">
                                      <p:cBhvr>
                                        <p:cTn id="5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 grpId="0">
        <p:bldAsOne/>
      </p:bldGraphic>
      <p:bldGraphic spid="47" grpId="0">
        <p:bldAsOne/>
      </p:bldGraphic>
      <p:bldP spid="49" grpId="0"/>
      <p:bldP spid="50" grpId="0"/>
      <p:bldP spid="51" grpId="0"/>
      <p:bldP spid="52" grpId="0"/>
      <p:bldP spid="53" grpId="0"/>
      <p:bldP spid="54" grpId="0"/>
      <p:bldP spid="55" grpId="0"/>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0 Second Book Brief- Work Rules by Laszlo Bo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9" name="Group 8"/>
          <p:cNvGrpSpPr/>
          <p:nvPr/>
        </p:nvGrpSpPr>
        <p:grpSpPr>
          <a:xfrm>
            <a:off x="0" y="5892801"/>
            <a:ext cx="4359563" cy="674254"/>
            <a:chOff x="1" y="5892801"/>
            <a:chExt cx="3315854" cy="674254"/>
          </a:xfrm>
        </p:grpSpPr>
        <p:sp>
          <p:nvSpPr>
            <p:cNvPr id="10" name="Rectangle 9"/>
            <p:cNvSpPr/>
            <p:nvPr/>
          </p:nvSpPr>
          <p:spPr>
            <a:xfrm>
              <a:off x="1" y="5892801"/>
              <a:ext cx="3315854" cy="6742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7788" y="5897755"/>
              <a:ext cx="505298" cy="664347"/>
            </a:xfrm>
            <a:prstGeom prst="ellipse">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209963" y="5920724"/>
            <a:ext cx="2641600" cy="646331"/>
          </a:xfrm>
          <a:prstGeom prst="rect">
            <a:avLst/>
          </a:prstGeom>
          <a:noFill/>
        </p:spPr>
        <p:txBody>
          <a:bodyPr wrap="square" rtlCol="0">
            <a:spAutoFit/>
          </a:bodyPr>
          <a:lstStyle/>
          <a:p>
            <a:r>
              <a:rPr lang="en-US" dirty="0">
                <a:solidFill>
                  <a:srgbClr val="00B0F0"/>
                </a:solidFill>
              </a:rPr>
              <a:t>Work Rules by </a:t>
            </a:r>
            <a:r>
              <a:rPr lang="en-US" dirty="0" err="1">
                <a:solidFill>
                  <a:srgbClr val="00B0F0"/>
                </a:solidFill>
              </a:rPr>
              <a:t>Laslo</a:t>
            </a:r>
            <a:r>
              <a:rPr lang="en-US" dirty="0">
                <a:solidFill>
                  <a:srgbClr val="00B0F0"/>
                </a:solidFill>
              </a:rPr>
              <a:t> Bock Summary by Readitfor.me</a:t>
            </a:r>
          </a:p>
        </p:txBody>
      </p:sp>
    </p:spTree>
    <p:extLst>
      <p:ext uri="{BB962C8B-B14F-4D97-AF65-F5344CB8AC3E}">
        <p14:creationId xmlns:p14="http://schemas.microsoft.com/office/powerpoint/2010/main" val="231706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75" fill="hold"/>
                                        <p:tgtEl>
                                          <p:spTgt spid="2"/>
                                        </p:tgtEl>
                                      </p:cBhvr>
                                    </p:cmd>
                                  </p:childTnLst>
                                </p:cTn>
                              </p:par>
                              <p:par>
                                <p:cTn id="7" presetID="12" presetClass="entr" presetSubtype="4" fill="hold" grpId="0" nodeType="withEffect">
                                  <p:stCondLst>
                                    <p:cond delay="2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p:tgtEl>
                                          <p:spTgt spid="6"/>
                                        </p:tgtEl>
                                        <p:attrNameLst>
                                          <p:attrName>ppt_y</p:attrName>
                                        </p:attrNameLst>
                                      </p:cBhvr>
                                      <p:tavLst>
                                        <p:tav tm="0">
                                          <p:val>
                                            <p:strVal val="#ppt_y+#ppt_h*1.125000"/>
                                          </p:val>
                                        </p:tav>
                                        <p:tav tm="100000">
                                          <p:val>
                                            <p:strVal val="#ppt_y"/>
                                          </p:val>
                                        </p:tav>
                                      </p:tavLst>
                                    </p:anim>
                                    <p:animEffect transition="in" filter="wipe(up)">
                                      <p:cBhvr>
                                        <p:cTn id="10" dur="500"/>
                                        <p:tgtEl>
                                          <p:spTgt spid="6"/>
                                        </p:tgtEl>
                                      </p:cBhvr>
                                    </p:animEffect>
                                  </p:childTnLst>
                                </p:cTn>
                              </p:par>
                              <p:par>
                                <p:cTn id="11" presetID="22" presetClass="entr" presetSubtype="8"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xit" presetSubtype="2" fill="hold" grpId="1" nodeType="withEffect">
                                  <p:stCondLst>
                                    <p:cond delay="5500"/>
                                  </p:stCondLst>
                                  <p:childTnLst>
                                    <p:animEffect transition="out" filter="wipe(right)">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22" presetClass="exit" presetSubtype="2" fill="hold" nodeType="withEffect">
                                  <p:stCondLst>
                                    <p:cond delay="5500"/>
                                  </p:stCondLst>
                                  <p:childTnLst>
                                    <p:animEffect transition="out" filter="wipe(right)">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5874327"/>
            <a:ext cx="6560598" cy="983673"/>
          </a:xfrm>
          <a:prstGeom prst="rect">
            <a:avLst/>
          </a:prstGeom>
          <a:solidFill>
            <a:srgbClr val="006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frican American, African, Board, Class, Teache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3496"/>
                    </a14:imgEffect>
                    <a14:imgEffect>
                      <a14:saturation sat="170000"/>
                    </a14:imgEffect>
                  </a14:imgLayer>
                </a14:imgProps>
              </a:ext>
              <a:ext uri="{28A0092B-C50C-407E-A947-70E740481C1C}">
                <a14:useLocalDpi xmlns:a14="http://schemas.microsoft.com/office/drawing/2010/main" val="0"/>
              </a:ext>
            </a:extLst>
          </a:blip>
          <a:srcRect/>
          <a:stretch>
            <a:fillRect/>
          </a:stretch>
        </p:blipFill>
        <p:spPr bwMode="auto">
          <a:xfrm>
            <a:off x="6296025" y="-1"/>
            <a:ext cx="5895976"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6296025" cy="5874327"/>
          </a:xfrm>
          <a:prstGeom prst="rect">
            <a:avLst/>
          </a:prstGeom>
          <a:solidFill>
            <a:srgbClr val="009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92474" y="1837427"/>
            <a:ext cx="3348697" cy="1754326"/>
          </a:xfrm>
          <a:prstGeom prst="rect">
            <a:avLst/>
          </a:prstGeom>
          <a:noFill/>
        </p:spPr>
        <p:txBody>
          <a:bodyPr wrap="square" rtlCol="0">
            <a:spAutoFit/>
          </a:bodyPr>
          <a:lstStyle/>
          <a:p>
            <a:pPr algn="ctr"/>
            <a:r>
              <a:rPr lang="en-US" sz="5400" b="1" dirty="0">
                <a:solidFill>
                  <a:schemeClr val="bg1"/>
                </a:solidFill>
                <a:latin typeface="Nexa Bold"/>
              </a:rPr>
              <a:t>NEW HR ROLES</a:t>
            </a:r>
          </a:p>
        </p:txBody>
      </p:sp>
      <p:sp>
        <p:nvSpPr>
          <p:cNvPr id="6" name="Rectangle 5"/>
          <p:cNvSpPr/>
          <p:nvPr/>
        </p:nvSpPr>
        <p:spPr>
          <a:xfrm>
            <a:off x="0" y="0"/>
            <a:ext cx="6676007"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395197" y="776210"/>
            <a:ext cx="2951329" cy="1633076"/>
            <a:chOff x="395197" y="776210"/>
            <a:chExt cx="2774399" cy="1633076"/>
          </a:xfrm>
        </p:grpSpPr>
        <p:sp>
          <p:nvSpPr>
            <p:cNvPr id="5" name="TextBox 4"/>
            <p:cNvSpPr txBox="1"/>
            <p:nvPr/>
          </p:nvSpPr>
          <p:spPr>
            <a:xfrm>
              <a:off x="395197" y="776210"/>
              <a:ext cx="2709085" cy="646331"/>
            </a:xfrm>
            <a:prstGeom prst="rect">
              <a:avLst/>
            </a:prstGeom>
            <a:noFill/>
          </p:spPr>
          <p:txBody>
            <a:bodyPr wrap="square" rtlCol="0">
              <a:spAutoFit/>
            </a:bodyPr>
            <a:lstStyle/>
            <a:p>
              <a:r>
                <a:rPr lang="en-US" dirty="0">
                  <a:solidFill>
                    <a:schemeClr val="bg1"/>
                  </a:solidFill>
                  <a:latin typeface="Nexa Bold" panose="02000000000000000000"/>
                </a:rPr>
                <a:t>Manager of Employee Employment</a:t>
              </a:r>
            </a:p>
          </p:txBody>
        </p:sp>
        <p:sp>
          <p:nvSpPr>
            <p:cNvPr id="12" name="TextBox 11"/>
            <p:cNvSpPr txBox="1"/>
            <p:nvPr/>
          </p:nvSpPr>
          <p:spPr>
            <a:xfrm>
              <a:off x="415192" y="1393623"/>
              <a:ext cx="2754404" cy="1015663"/>
            </a:xfrm>
            <a:prstGeom prst="rect">
              <a:avLst/>
            </a:prstGeom>
            <a:noFill/>
          </p:spPr>
          <p:txBody>
            <a:bodyPr wrap="square" rtlCol="0">
              <a:spAutoFit/>
            </a:bodyPr>
            <a:lstStyle/>
            <a:p>
              <a:pPr algn="just"/>
              <a:r>
                <a:rPr lang="en-GB" sz="1200" dirty="0">
                  <a:solidFill>
                    <a:schemeClr val="bg1"/>
                  </a:solidFill>
                  <a:latin typeface="Nexa Light"/>
                </a:rPr>
                <a:t>An Employee Engagement Manager will not only manage the technology required to communicate across the company, but will also craft the approach to internal engagement.</a:t>
              </a:r>
              <a:endParaRPr lang="en-US" sz="1200" dirty="0">
                <a:solidFill>
                  <a:schemeClr val="bg1"/>
                </a:solidFill>
                <a:latin typeface="Nexa Light"/>
              </a:endParaRPr>
            </a:p>
          </p:txBody>
        </p:sp>
      </p:grpSp>
      <p:grpSp>
        <p:nvGrpSpPr>
          <p:cNvPr id="21" name="Group 20"/>
          <p:cNvGrpSpPr/>
          <p:nvPr/>
        </p:nvGrpSpPr>
        <p:grpSpPr>
          <a:xfrm>
            <a:off x="3541620" y="793459"/>
            <a:ext cx="2963635" cy="1384995"/>
            <a:chOff x="3541621" y="793459"/>
            <a:chExt cx="2754404" cy="1384995"/>
          </a:xfrm>
        </p:grpSpPr>
        <p:sp>
          <p:nvSpPr>
            <p:cNvPr id="7" name="TextBox 6"/>
            <p:cNvSpPr txBox="1"/>
            <p:nvPr/>
          </p:nvSpPr>
          <p:spPr>
            <a:xfrm>
              <a:off x="3541622" y="793459"/>
              <a:ext cx="2559308" cy="369332"/>
            </a:xfrm>
            <a:prstGeom prst="rect">
              <a:avLst/>
            </a:prstGeom>
            <a:noFill/>
          </p:spPr>
          <p:txBody>
            <a:bodyPr wrap="square" rtlCol="0">
              <a:spAutoFit/>
            </a:bodyPr>
            <a:lstStyle/>
            <a:p>
              <a:r>
                <a:rPr lang="en-US" dirty="0">
                  <a:solidFill>
                    <a:schemeClr val="bg1"/>
                  </a:solidFill>
                  <a:latin typeface="Nexa Bold" panose="02000000000000000000"/>
                </a:rPr>
                <a:t>Director of Learning</a:t>
              </a:r>
            </a:p>
          </p:txBody>
        </p:sp>
        <p:sp>
          <p:nvSpPr>
            <p:cNvPr id="13" name="TextBox 12"/>
            <p:cNvSpPr txBox="1"/>
            <p:nvPr/>
          </p:nvSpPr>
          <p:spPr>
            <a:xfrm>
              <a:off x="3541621" y="1162791"/>
              <a:ext cx="2754404" cy="1015663"/>
            </a:xfrm>
            <a:prstGeom prst="rect">
              <a:avLst/>
            </a:prstGeom>
            <a:noFill/>
          </p:spPr>
          <p:txBody>
            <a:bodyPr wrap="square" rtlCol="0">
              <a:spAutoFit/>
            </a:bodyPr>
            <a:lstStyle/>
            <a:p>
              <a:pPr algn="just"/>
              <a:r>
                <a:rPr lang="en-GB" sz="1200" dirty="0">
                  <a:solidFill>
                    <a:schemeClr val="bg1"/>
                  </a:solidFill>
                  <a:latin typeface="Nexa Light"/>
                </a:rPr>
                <a:t>Responsible for bridging virtual and in-person training sessions and exercises; produce content that will be consumed by program participants; champion the program across the organization;</a:t>
              </a:r>
              <a:endParaRPr lang="en-US" sz="1200" dirty="0">
                <a:solidFill>
                  <a:schemeClr val="bg1"/>
                </a:solidFill>
                <a:latin typeface="Nexa Light"/>
              </a:endParaRPr>
            </a:p>
          </p:txBody>
        </p:sp>
      </p:grpSp>
      <p:grpSp>
        <p:nvGrpSpPr>
          <p:cNvPr id="19" name="Group 18"/>
          <p:cNvGrpSpPr/>
          <p:nvPr/>
        </p:nvGrpSpPr>
        <p:grpSpPr>
          <a:xfrm>
            <a:off x="395196" y="2631498"/>
            <a:ext cx="2951330" cy="1621308"/>
            <a:chOff x="395196" y="2631498"/>
            <a:chExt cx="2774400" cy="1621308"/>
          </a:xfrm>
        </p:grpSpPr>
        <p:sp>
          <p:nvSpPr>
            <p:cNvPr id="8" name="TextBox 7"/>
            <p:cNvSpPr txBox="1"/>
            <p:nvPr/>
          </p:nvSpPr>
          <p:spPr>
            <a:xfrm>
              <a:off x="395196" y="2631498"/>
              <a:ext cx="2577712" cy="369332"/>
            </a:xfrm>
            <a:prstGeom prst="rect">
              <a:avLst/>
            </a:prstGeom>
            <a:noFill/>
          </p:spPr>
          <p:txBody>
            <a:bodyPr wrap="square" rtlCol="0">
              <a:spAutoFit/>
            </a:bodyPr>
            <a:lstStyle/>
            <a:p>
              <a:r>
                <a:rPr lang="en-US" dirty="0">
                  <a:solidFill>
                    <a:schemeClr val="bg1"/>
                  </a:solidFill>
                  <a:latin typeface="Nexa Bold" panose="02000000000000000000"/>
                </a:rPr>
                <a:t>Diversity Officer</a:t>
              </a:r>
            </a:p>
          </p:txBody>
        </p:sp>
        <p:sp>
          <p:nvSpPr>
            <p:cNvPr id="14" name="TextBox 13"/>
            <p:cNvSpPr txBox="1"/>
            <p:nvPr/>
          </p:nvSpPr>
          <p:spPr>
            <a:xfrm>
              <a:off x="395719" y="3052477"/>
              <a:ext cx="2773877" cy="1200329"/>
            </a:xfrm>
            <a:prstGeom prst="rect">
              <a:avLst/>
            </a:prstGeom>
            <a:noFill/>
          </p:spPr>
          <p:txBody>
            <a:bodyPr wrap="square" rtlCol="0">
              <a:spAutoFit/>
            </a:bodyPr>
            <a:lstStyle/>
            <a:p>
              <a:pPr algn="just"/>
              <a:r>
                <a:rPr lang="en-GB" sz="1200" dirty="0">
                  <a:solidFill>
                    <a:schemeClr val="bg1"/>
                  </a:solidFill>
                  <a:latin typeface="Nexa Light"/>
                </a:rPr>
                <a:t>Responsible for ensuring that the workforce is made up of talented individuals from many walks of life and craft inclusion training programs that will foster understanding between many different types of people and teams. </a:t>
              </a:r>
              <a:endParaRPr lang="en-US" sz="1200" dirty="0">
                <a:solidFill>
                  <a:schemeClr val="bg1"/>
                </a:solidFill>
                <a:latin typeface="Nexa Light"/>
              </a:endParaRPr>
            </a:p>
          </p:txBody>
        </p:sp>
      </p:grpSp>
      <p:grpSp>
        <p:nvGrpSpPr>
          <p:cNvPr id="22" name="Group 21"/>
          <p:cNvGrpSpPr/>
          <p:nvPr/>
        </p:nvGrpSpPr>
        <p:grpSpPr>
          <a:xfrm>
            <a:off x="3541621" y="2645697"/>
            <a:ext cx="2963634" cy="1740128"/>
            <a:chOff x="3541621" y="2645697"/>
            <a:chExt cx="2754405" cy="1740128"/>
          </a:xfrm>
        </p:grpSpPr>
        <p:sp>
          <p:nvSpPr>
            <p:cNvPr id="9" name="TextBox 8"/>
            <p:cNvSpPr txBox="1"/>
            <p:nvPr/>
          </p:nvSpPr>
          <p:spPr>
            <a:xfrm>
              <a:off x="3541622" y="2645697"/>
              <a:ext cx="2754404" cy="369332"/>
            </a:xfrm>
            <a:prstGeom prst="rect">
              <a:avLst/>
            </a:prstGeom>
            <a:noFill/>
          </p:spPr>
          <p:txBody>
            <a:bodyPr wrap="square" rtlCol="0">
              <a:spAutoFit/>
            </a:bodyPr>
            <a:lstStyle/>
            <a:p>
              <a:r>
                <a:rPr lang="en-US" dirty="0">
                  <a:solidFill>
                    <a:schemeClr val="bg1"/>
                  </a:solidFill>
                  <a:latin typeface="Nexa Bold" panose="02000000000000000000"/>
                </a:rPr>
                <a:t>Mindset Coach</a:t>
              </a:r>
            </a:p>
          </p:txBody>
        </p:sp>
        <p:sp>
          <p:nvSpPr>
            <p:cNvPr id="15" name="TextBox 14"/>
            <p:cNvSpPr txBox="1"/>
            <p:nvPr/>
          </p:nvSpPr>
          <p:spPr>
            <a:xfrm>
              <a:off x="3541621" y="3000830"/>
              <a:ext cx="2754403" cy="1384995"/>
            </a:xfrm>
            <a:prstGeom prst="rect">
              <a:avLst/>
            </a:prstGeom>
            <a:noFill/>
          </p:spPr>
          <p:txBody>
            <a:bodyPr wrap="square" rtlCol="0">
              <a:spAutoFit/>
            </a:bodyPr>
            <a:lstStyle/>
            <a:p>
              <a:pPr algn="just"/>
              <a:r>
                <a:rPr lang="en-GB" sz="1200" dirty="0">
                  <a:solidFill>
                    <a:schemeClr val="bg1"/>
                  </a:solidFill>
                  <a:latin typeface="Nexa Light"/>
                </a:rPr>
                <a:t>Responsible for devising interactive ways to encourage participation and openness across the workforce and to facilitate work-life balance processes, stress management and therapy programs, and facilitating an open dialogue around mental health and illness.</a:t>
              </a:r>
              <a:endParaRPr lang="en-US" sz="1200" dirty="0">
                <a:solidFill>
                  <a:schemeClr val="bg1"/>
                </a:solidFill>
                <a:latin typeface="Nexa Light"/>
              </a:endParaRPr>
            </a:p>
          </p:txBody>
        </p:sp>
      </p:grpSp>
      <p:grpSp>
        <p:nvGrpSpPr>
          <p:cNvPr id="20" name="Group 19"/>
          <p:cNvGrpSpPr/>
          <p:nvPr/>
        </p:nvGrpSpPr>
        <p:grpSpPr>
          <a:xfrm>
            <a:off x="395196" y="4659684"/>
            <a:ext cx="2951329" cy="1791873"/>
            <a:chOff x="395197" y="4659684"/>
            <a:chExt cx="2774400" cy="1791873"/>
          </a:xfrm>
        </p:grpSpPr>
        <p:sp>
          <p:nvSpPr>
            <p:cNvPr id="10" name="TextBox 9"/>
            <p:cNvSpPr txBox="1"/>
            <p:nvPr/>
          </p:nvSpPr>
          <p:spPr>
            <a:xfrm>
              <a:off x="395197" y="4659684"/>
              <a:ext cx="2774400" cy="369332"/>
            </a:xfrm>
            <a:prstGeom prst="rect">
              <a:avLst/>
            </a:prstGeom>
            <a:noFill/>
          </p:spPr>
          <p:txBody>
            <a:bodyPr wrap="square" rtlCol="0">
              <a:spAutoFit/>
            </a:bodyPr>
            <a:lstStyle/>
            <a:p>
              <a:r>
                <a:rPr lang="en-US" dirty="0">
                  <a:solidFill>
                    <a:schemeClr val="bg1"/>
                  </a:solidFill>
                  <a:latin typeface="Nexa Bold" panose="02000000000000000000"/>
                </a:rPr>
                <a:t>Talent &amp; Skills Manager</a:t>
              </a:r>
            </a:p>
          </p:txBody>
        </p:sp>
        <p:sp>
          <p:nvSpPr>
            <p:cNvPr id="16" name="TextBox 15"/>
            <p:cNvSpPr txBox="1"/>
            <p:nvPr/>
          </p:nvSpPr>
          <p:spPr>
            <a:xfrm>
              <a:off x="395197" y="5066562"/>
              <a:ext cx="2774400" cy="1384995"/>
            </a:xfrm>
            <a:prstGeom prst="rect">
              <a:avLst/>
            </a:prstGeom>
            <a:noFill/>
          </p:spPr>
          <p:txBody>
            <a:bodyPr wrap="square" rtlCol="0">
              <a:spAutoFit/>
            </a:bodyPr>
            <a:lstStyle/>
            <a:p>
              <a:pPr algn="just"/>
              <a:r>
                <a:rPr lang="en-GB" sz="1200" dirty="0">
                  <a:solidFill>
                    <a:schemeClr val="bg1"/>
                  </a:solidFill>
                  <a:latin typeface="Nexa Light"/>
                </a:rPr>
                <a:t>Responsible for navigating transformative trends in the talent </a:t>
              </a:r>
              <a:r>
                <a:rPr lang="en-GB" sz="1200" dirty="0" smtClean="0">
                  <a:solidFill>
                    <a:schemeClr val="bg1"/>
                  </a:solidFill>
                  <a:latin typeface="Nexa Light"/>
                </a:rPr>
                <a:t>marketplace, salary </a:t>
              </a:r>
              <a:r>
                <a:rPr lang="en-GB" sz="1200" dirty="0">
                  <a:solidFill>
                    <a:schemeClr val="bg1"/>
                  </a:solidFill>
                  <a:latin typeface="Nexa Light"/>
                </a:rPr>
                <a:t>expectations, hot skillsets, and prospect track </a:t>
              </a:r>
              <a:r>
                <a:rPr lang="en-GB" sz="1200" dirty="0" smtClean="0">
                  <a:solidFill>
                    <a:schemeClr val="bg1"/>
                  </a:solidFill>
                  <a:latin typeface="Nexa Light"/>
                </a:rPr>
                <a:t>records that </a:t>
              </a:r>
              <a:r>
                <a:rPr lang="en-GB" sz="1200" dirty="0">
                  <a:solidFill>
                    <a:schemeClr val="bg1"/>
                  </a:solidFill>
                  <a:latin typeface="Nexa Light"/>
                </a:rPr>
                <a:t>will be crucial to the competitive offers an organization may submit to potential prospects.</a:t>
              </a:r>
              <a:endParaRPr lang="en-US" sz="1200" dirty="0">
                <a:solidFill>
                  <a:schemeClr val="bg1"/>
                </a:solidFill>
                <a:latin typeface="Nexa Light"/>
              </a:endParaRPr>
            </a:p>
          </p:txBody>
        </p:sp>
      </p:grpSp>
      <p:sp>
        <p:nvSpPr>
          <p:cNvPr id="23" name="TextBox 22"/>
          <p:cNvSpPr txBox="1"/>
          <p:nvPr/>
        </p:nvSpPr>
        <p:spPr>
          <a:xfrm>
            <a:off x="3632855" y="5181435"/>
            <a:ext cx="2681626" cy="369332"/>
          </a:xfrm>
          <a:prstGeom prst="rect">
            <a:avLst/>
          </a:prstGeom>
          <a:noFill/>
        </p:spPr>
        <p:txBody>
          <a:bodyPr wrap="square" rtlCol="0">
            <a:spAutoFit/>
          </a:bodyPr>
          <a:lstStyle/>
          <a:p>
            <a:r>
              <a:rPr lang="en-US" dirty="0">
                <a:solidFill>
                  <a:srgbClr val="00B0F0"/>
                </a:solidFill>
                <a:hlinkClick r:id="rId5"/>
              </a:rPr>
              <a:t>Source: www.forbes.com</a:t>
            </a:r>
            <a:endParaRPr lang="en-US" dirty="0">
              <a:solidFill>
                <a:srgbClr val="00B0F0"/>
              </a:solidFill>
            </a:endParaRPr>
          </a:p>
        </p:txBody>
      </p:sp>
    </p:spTree>
    <p:extLst>
      <p:ext uri="{BB962C8B-B14F-4D97-AF65-F5344CB8AC3E}">
        <p14:creationId xmlns:p14="http://schemas.microsoft.com/office/powerpoint/2010/main" val="6881578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5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450"/>
                            </p:stCondLst>
                            <p:childTnLst>
                              <p:par>
                                <p:cTn id="13" presetID="47"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2450"/>
                            </p:stCondLst>
                            <p:childTnLst>
                              <p:par>
                                <p:cTn id="19" presetID="47"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par>
                          <p:cTn id="24" fill="hold">
                            <p:stCondLst>
                              <p:cond delay="3450"/>
                            </p:stCondLst>
                            <p:childTnLst>
                              <p:par>
                                <p:cTn id="25" presetID="47"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4450"/>
                            </p:stCondLst>
                            <p:childTnLst>
                              <p:par>
                                <p:cTn id="31" presetID="47"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par>
                          <p:cTn id="36" fill="hold">
                            <p:stCondLst>
                              <p:cond delay="5450"/>
                            </p:stCondLst>
                            <p:childTnLst>
                              <p:par>
                                <p:cTn id="37" presetID="47"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6450"/>
                            </p:stCondLst>
                            <p:childTnLst>
                              <p:par>
                                <p:cTn id="43" presetID="22" presetClass="entr" presetSubtype="4"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p:cNvPr>
          <p:cNvPicPr>
            <a:picLocks noChangeAspect="1"/>
          </p:cNvPicPr>
          <p:nvPr>
            <a:videoFile r:link="rId1"/>
            <p:extLst>
              <p:ext uri="{DAA4B4D4-6D71-4841-9C94-3DE7FCFB9230}">
                <p14:media xmlns:p14="http://schemas.microsoft.com/office/powerpoint/2010/main" r:embed="rId2">
                  <p14:trim end="7136.6666"/>
                </p14:media>
              </p:ext>
            </p:extLst>
          </p:nvPr>
        </p:nvPicPr>
        <p:blipFill>
          <a:blip r:embed="rId4"/>
          <a:stretch>
            <a:fillRect/>
          </a:stretch>
        </p:blipFill>
        <p:spPr>
          <a:xfrm>
            <a:off x="0" y="0"/>
            <a:ext cx="12192000" cy="6858000"/>
          </a:xfrm>
          <a:prstGeom prst="rect">
            <a:avLst/>
          </a:prstGeom>
        </p:spPr>
      </p:pic>
      <p:sp>
        <p:nvSpPr>
          <p:cNvPr id="4" name="Rectangle 3"/>
          <p:cNvSpPr/>
          <p:nvPr/>
        </p:nvSpPr>
        <p:spPr>
          <a:xfrm>
            <a:off x="0" y="5892801"/>
            <a:ext cx="4359563" cy="6742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sp>
        <p:nvSpPr>
          <p:cNvPr id="6" name="TextBox 5"/>
          <p:cNvSpPr txBox="1"/>
          <p:nvPr/>
        </p:nvSpPr>
        <p:spPr>
          <a:xfrm>
            <a:off x="701964" y="6045262"/>
            <a:ext cx="3435927" cy="369332"/>
          </a:xfrm>
          <a:prstGeom prst="rect">
            <a:avLst/>
          </a:prstGeom>
          <a:noFill/>
        </p:spPr>
        <p:txBody>
          <a:bodyPr wrap="square" rtlCol="0">
            <a:spAutoFit/>
          </a:bodyPr>
          <a:lstStyle/>
          <a:p>
            <a:r>
              <a:rPr lang="en-US" dirty="0">
                <a:solidFill>
                  <a:srgbClr val="00B0F0"/>
                </a:solidFill>
              </a:rPr>
              <a:t>By </a:t>
            </a:r>
            <a:r>
              <a:rPr lang="en-US" dirty="0" err="1">
                <a:solidFill>
                  <a:srgbClr val="00B0F0"/>
                </a:solidFill>
              </a:rPr>
              <a:t>Monash</a:t>
            </a:r>
            <a:r>
              <a:rPr lang="en-US" dirty="0">
                <a:solidFill>
                  <a:srgbClr val="00B0F0"/>
                </a:solidFill>
              </a:rPr>
              <a:t> Business School</a:t>
            </a:r>
          </a:p>
        </p:txBody>
      </p:sp>
    </p:spTree>
    <p:extLst>
      <p:ext uri="{BB962C8B-B14F-4D97-AF65-F5344CB8AC3E}">
        <p14:creationId xmlns:p14="http://schemas.microsoft.com/office/powerpoint/2010/main" val="289053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720" fill="hold"/>
                                        <p:tgtEl>
                                          <p:spTgt spid="2"/>
                                        </p:tgtEl>
                                      </p:cBhvr>
                                    </p:cmd>
                                  </p:childTnLst>
                                </p:cTn>
                              </p:par>
                              <p:par>
                                <p:cTn id="7" presetID="22" presetClass="entr" presetSubtype="8" fill="hold" grpId="0" nodeType="withEffect">
                                  <p:stCondLst>
                                    <p:cond delay="3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par>
                                <p:cTn id="10" presetID="12" presetClass="entr" presetSubtype="4" fill="hold" grpId="0" nodeType="withEffect">
                                  <p:stCondLst>
                                    <p:cond delay="3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par>
                                <p:cTn id="14" presetID="22" presetClass="exit" presetSubtype="2" fill="hold" grpId="1" nodeType="withEffect">
                                  <p:stCondLst>
                                    <p:cond delay="5500"/>
                                  </p:stCondLst>
                                  <p:childTnLst>
                                    <p:animEffect transition="out" filter="wipe(right)">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22" presetClass="exit" presetSubtype="2" fill="hold" grpId="1" nodeType="withEffect">
                                  <p:stCondLst>
                                    <p:cond delay="5500"/>
                                  </p:stCondLst>
                                  <p:childTnLst>
                                    <p:animEffect transition="out" filter="wipe(right)">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childTnLst>
        </p:cTn>
      </p:par>
    </p:tnLst>
    <p:bldLst>
      <p:bldP spid="4" grpId="0" animBg="1"/>
      <p:bldP spid="4" grpId="1" animBg="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498915"/>
            <a:ext cx="12191999" cy="584775"/>
          </a:xfrm>
          <a:prstGeom prst="rect">
            <a:avLst/>
          </a:prstGeom>
          <a:noFill/>
        </p:spPr>
        <p:txBody>
          <a:bodyPr wrap="square" rtlCol="0">
            <a:spAutoFit/>
          </a:bodyPr>
          <a:lstStyle/>
          <a:p>
            <a:pPr algn="ctr"/>
            <a:r>
              <a:rPr lang="en-US" sz="3200" b="1" dirty="0">
                <a:solidFill>
                  <a:srgbClr val="00B0F0"/>
                </a:solidFill>
                <a:latin typeface="Nexa Bold"/>
              </a:rPr>
              <a:t>NEW HR APPROACHES</a:t>
            </a:r>
          </a:p>
        </p:txBody>
      </p:sp>
      <p:sp>
        <p:nvSpPr>
          <p:cNvPr id="3" name="Left Brace 2"/>
          <p:cNvSpPr/>
          <p:nvPr/>
        </p:nvSpPr>
        <p:spPr>
          <a:xfrm rot="5400000">
            <a:off x="5765271" y="-1746253"/>
            <a:ext cx="661458" cy="6875929"/>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615102" y="2115067"/>
            <a:ext cx="2075050" cy="369332"/>
          </a:xfrm>
          <a:prstGeom prst="rect">
            <a:avLst/>
          </a:prstGeom>
          <a:noFill/>
        </p:spPr>
        <p:txBody>
          <a:bodyPr wrap="square" rtlCol="0">
            <a:spAutoFit/>
          </a:bodyPr>
          <a:lstStyle/>
          <a:p>
            <a:pPr algn="ctr"/>
            <a:r>
              <a:rPr lang="en-US" b="1" dirty="0">
                <a:solidFill>
                  <a:srgbClr val="00B0F0"/>
                </a:solidFill>
                <a:latin typeface="Nexa Bold"/>
              </a:rPr>
              <a:t>Strategic</a:t>
            </a:r>
          </a:p>
        </p:txBody>
      </p:sp>
      <p:sp>
        <p:nvSpPr>
          <p:cNvPr id="5" name="TextBox 4"/>
          <p:cNvSpPr txBox="1"/>
          <p:nvPr/>
        </p:nvSpPr>
        <p:spPr>
          <a:xfrm>
            <a:off x="8496440" y="2115067"/>
            <a:ext cx="2075050" cy="369332"/>
          </a:xfrm>
          <a:prstGeom prst="rect">
            <a:avLst/>
          </a:prstGeom>
          <a:noFill/>
        </p:spPr>
        <p:txBody>
          <a:bodyPr wrap="square" rtlCol="0">
            <a:spAutoFit/>
          </a:bodyPr>
          <a:lstStyle/>
          <a:p>
            <a:pPr algn="ctr"/>
            <a:r>
              <a:rPr lang="en-US" b="1" dirty="0">
                <a:solidFill>
                  <a:srgbClr val="00B0F0"/>
                </a:solidFill>
                <a:latin typeface="Nexa Bold"/>
              </a:rPr>
              <a:t>Data Driven</a:t>
            </a:r>
          </a:p>
        </p:txBody>
      </p:sp>
      <p:sp>
        <p:nvSpPr>
          <p:cNvPr id="6" name="TextBox 5"/>
          <p:cNvSpPr txBox="1"/>
          <p:nvPr/>
        </p:nvSpPr>
        <p:spPr>
          <a:xfrm>
            <a:off x="1031345" y="2577025"/>
            <a:ext cx="3242564" cy="954107"/>
          </a:xfrm>
          <a:prstGeom prst="rect">
            <a:avLst/>
          </a:prstGeom>
          <a:noFill/>
        </p:spPr>
        <p:txBody>
          <a:bodyPr wrap="square" rtlCol="0">
            <a:spAutoFit/>
          </a:bodyPr>
          <a:lstStyle/>
          <a:p>
            <a:r>
              <a:rPr lang="en-US" sz="1400" dirty="0">
                <a:solidFill>
                  <a:schemeClr val="bg1"/>
                </a:solidFill>
                <a:latin typeface="Nexa Light"/>
              </a:rPr>
              <a:t>Facilitate organizational goals and targets. Makes necessary  decisions that drive the organization success and ensure organizational sustainability.</a:t>
            </a:r>
          </a:p>
        </p:txBody>
      </p:sp>
      <p:sp>
        <p:nvSpPr>
          <p:cNvPr id="7" name="TextBox 6"/>
          <p:cNvSpPr txBox="1"/>
          <p:nvPr/>
        </p:nvSpPr>
        <p:spPr>
          <a:xfrm>
            <a:off x="8005706" y="2577025"/>
            <a:ext cx="3056517" cy="1169551"/>
          </a:xfrm>
          <a:prstGeom prst="rect">
            <a:avLst/>
          </a:prstGeom>
          <a:noFill/>
        </p:spPr>
        <p:txBody>
          <a:bodyPr wrap="square" rtlCol="0">
            <a:spAutoFit/>
          </a:bodyPr>
          <a:lstStyle/>
          <a:p>
            <a:r>
              <a:rPr lang="en-US" sz="1400" dirty="0">
                <a:solidFill>
                  <a:schemeClr val="bg1"/>
                </a:solidFill>
                <a:latin typeface="Nexa Light"/>
              </a:rPr>
              <a:t>Makes sure that the resources are properly being utilized, talents are driven appropriately to facilitate organizational goals, sustain organizational growth.</a:t>
            </a:r>
          </a:p>
        </p:txBody>
      </p:sp>
      <p:pic>
        <p:nvPicPr>
          <p:cNvPr id="205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20247" r="22573"/>
          <a:stretch/>
        </p:blipFill>
        <p:spPr bwMode="auto">
          <a:xfrm>
            <a:off x="8368104" y="3742558"/>
            <a:ext cx="2331719" cy="18086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trategic png"/>
          <p:cNvPicPr>
            <a:picLocks noChangeAspect="1" noChangeArrowheads="1"/>
          </p:cNvPicPr>
          <p:nvPr/>
        </p:nvPicPr>
        <p:blipFill rotWithShape="1">
          <a:blip r:embed="rId3">
            <a:extLst>
              <a:ext uri="{28A0092B-C50C-407E-A947-70E740481C1C}">
                <a14:useLocalDpi xmlns:a14="http://schemas.microsoft.com/office/drawing/2010/main" val="0"/>
              </a:ext>
            </a:extLst>
          </a:blip>
          <a:srcRect l="7710" r="11177"/>
          <a:stretch/>
        </p:blipFill>
        <p:spPr bwMode="auto">
          <a:xfrm>
            <a:off x="1384281" y="3331370"/>
            <a:ext cx="2536692" cy="2335085"/>
          </a:xfrm>
          <a:prstGeom prst="rect">
            <a:avLst/>
          </a:prstGeom>
          <a:noFill/>
          <a:extLst>
            <a:ext uri="{909E8E84-426E-40DD-AFC4-6F175D3DCCD1}">
              <a14:hiddenFill xmlns:a14="http://schemas.microsoft.com/office/drawing/2010/main">
                <a:solidFill>
                  <a:srgbClr val="FFFFFF"/>
                </a:solidFill>
              </a14:hiddenFill>
            </a:ext>
          </a:extLst>
        </p:spPr>
      </p:pic>
      <p:sp>
        <p:nvSpPr>
          <p:cNvPr id="9" name="Left Brace 8"/>
          <p:cNvSpPr/>
          <p:nvPr/>
        </p:nvSpPr>
        <p:spPr>
          <a:xfrm rot="16200000">
            <a:off x="5824803" y="2299927"/>
            <a:ext cx="542394" cy="6875927"/>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5058475" y="6252587"/>
            <a:ext cx="2075050" cy="369332"/>
          </a:xfrm>
          <a:prstGeom prst="rect">
            <a:avLst/>
          </a:prstGeom>
          <a:noFill/>
        </p:spPr>
        <p:txBody>
          <a:bodyPr wrap="square" rtlCol="0">
            <a:spAutoFit/>
          </a:bodyPr>
          <a:lstStyle/>
          <a:p>
            <a:pPr algn="ctr"/>
            <a:r>
              <a:rPr lang="en-US" b="1" dirty="0">
                <a:solidFill>
                  <a:srgbClr val="00B0F0"/>
                </a:solidFill>
                <a:latin typeface="Nexa Bold"/>
              </a:rPr>
              <a:t>Automation</a:t>
            </a:r>
          </a:p>
        </p:txBody>
      </p:sp>
    </p:spTree>
    <p:extLst>
      <p:ext uri="{BB962C8B-B14F-4D97-AF65-F5344CB8AC3E}">
        <p14:creationId xmlns:p14="http://schemas.microsoft.com/office/powerpoint/2010/main" val="20141754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500"/>
                            </p:stCondLst>
                            <p:childTnLst>
                              <p:par>
                                <p:cTn id="15" presetID="50" presetClass="entr" presetSubtype="0" decel="10000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53" presetClass="entr" presetSubtype="16"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 calcmode="lin" valueType="num">
                                      <p:cBhvr>
                                        <p:cTn id="34" dur="500" fill="hold"/>
                                        <p:tgtEl>
                                          <p:spTgt spid="2052"/>
                                        </p:tgtEl>
                                        <p:attrNameLst>
                                          <p:attrName>ppt_w</p:attrName>
                                        </p:attrNameLst>
                                      </p:cBhvr>
                                      <p:tavLst>
                                        <p:tav tm="0">
                                          <p:val>
                                            <p:fltVal val="0"/>
                                          </p:val>
                                        </p:tav>
                                        <p:tav tm="100000">
                                          <p:val>
                                            <p:strVal val="#ppt_w"/>
                                          </p:val>
                                        </p:tav>
                                      </p:tavLst>
                                    </p:anim>
                                    <p:anim calcmode="lin" valueType="num">
                                      <p:cBhvr>
                                        <p:cTn id="35" dur="500" fill="hold"/>
                                        <p:tgtEl>
                                          <p:spTgt spid="2052"/>
                                        </p:tgtEl>
                                        <p:attrNameLst>
                                          <p:attrName>ppt_h</p:attrName>
                                        </p:attrNameLst>
                                      </p:cBhvr>
                                      <p:tavLst>
                                        <p:tav tm="0">
                                          <p:val>
                                            <p:fltVal val="0"/>
                                          </p:val>
                                        </p:tav>
                                        <p:tav tm="100000">
                                          <p:val>
                                            <p:strVal val="#ppt_h"/>
                                          </p:val>
                                        </p:tav>
                                      </p:tavLst>
                                    </p:anim>
                                    <p:animEffect transition="in" filter="fade">
                                      <p:cBhvr>
                                        <p:cTn id="36" dur="500"/>
                                        <p:tgtEl>
                                          <p:spTgt spid="2052"/>
                                        </p:tgtEl>
                                      </p:cBhvr>
                                    </p:animEffect>
                                  </p:childTnLst>
                                </p:cTn>
                              </p:par>
                              <p:par>
                                <p:cTn id="37" presetID="53" presetClass="entr" presetSubtype="16"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anim calcmode="lin" valueType="num">
                                      <p:cBhvr>
                                        <p:cTn id="39" dur="500" fill="hold"/>
                                        <p:tgtEl>
                                          <p:spTgt spid="2050"/>
                                        </p:tgtEl>
                                        <p:attrNameLst>
                                          <p:attrName>ppt_w</p:attrName>
                                        </p:attrNameLst>
                                      </p:cBhvr>
                                      <p:tavLst>
                                        <p:tav tm="0">
                                          <p:val>
                                            <p:fltVal val="0"/>
                                          </p:val>
                                        </p:tav>
                                        <p:tav tm="100000">
                                          <p:val>
                                            <p:strVal val="#ppt_w"/>
                                          </p:val>
                                        </p:tav>
                                      </p:tavLst>
                                    </p:anim>
                                    <p:anim calcmode="lin" valueType="num">
                                      <p:cBhvr>
                                        <p:cTn id="40" dur="500" fill="hold"/>
                                        <p:tgtEl>
                                          <p:spTgt spid="2050"/>
                                        </p:tgtEl>
                                        <p:attrNameLst>
                                          <p:attrName>ppt_h</p:attrName>
                                        </p:attrNameLst>
                                      </p:cBhvr>
                                      <p:tavLst>
                                        <p:tav tm="0">
                                          <p:val>
                                            <p:fltVal val="0"/>
                                          </p:val>
                                        </p:tav>
                                        <p:tav tm="100000">
                                          <p:val>
                                            <p:strVal val="#ppt_h"/>
                                          </p:val>
                                        </p:tav>
                                      </p:tavLst>
                                    </p:anim>
                                    <p:animEffect transition="in" filter="fade">
                                      <p:cBhvr>
                                        <p:cTn id="41" dur="500"/>
                                        <p:tgtEl>
                                          <p:spTgt spid="2050"/>
                                        </p:tgtEl>
                                      </p:cBhvr>
                                    </p:animEffect>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500"/>
                                        <p:tgtEl>
                                          <p:spTgt spid="9"/>
                                        </p:tgtEl>
                                      </p:cBhvr>
                                    </p:animEffect>
                                  </p:childTnLst>
                                </p:cTn>
                              </p:par>
                            </p:childTnLst>
                          </p:cTn>
                        </p:par>
                        <p:par>
                          <p:cTn id="46" fill="hold">
                            <p:stCondLst>
                              <p:cond delay="3500"/>
                            </p:stCondLst>
                            <p:childTnLst>
                              <p:par>
                                <p:cTn id="47" presetID="50" presetClass="entr" presetSubtype="0" decel="10000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strVal val="#ppt_w+.3"/>
                                          </p:val>
                                        </p:tav>
                                        <p:tav tm="100000">
                                          <p:val>
                                            <p:strVal val="#ppt_w"/>
                                          </p:val>
                                        </p:tav>
                                      </p:tavLst>
                                    </p:anim>
                                    <p:anim calcmode="lin" valueType="num">
                                      <p:cBhvr>
                                        <p:cTn id="50" dur="1000" fill="hold"/>
                                        <p:tgtEl>
                                          <p:spTgt spid="13"/>
                                        </p:tgtEl>
                                        <p:attrNameLst>
                                          <p:attrName>ppt_h</p:attrName>
                                        </p:attrNameLst>
                                      </p:cBhvr>
                                      <p:tavLst>
                                        <p:tav tm="0">
                                          <p:val>
                                            <p:strVal val="#ppt_h"/>
                                          </p:val>
                                        </p:tav>
                                        <p:tav tm="100000">
                                          <p:val>
                                            <p:strVal val="#ppt_h"/>
                                          </p:val>
                                        </p:tav>
                                      </p:tavLst>
                                    </p:anim>
                                    <p:animEffect transition="in" filter="fade">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9"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TextBox 18"/>
          <p:cNvSpPr txBox="1"/>
          <p:nvPr/>
        </p:nvSpPr>
        <p:spPr>
          <a:xfrm>
            <a:off x="0" y="310345"/>
            <a:ext cx="12192000" cy="1200329"/>
          </a:xfrm>
          <a:prstGeom prst="rect">
            <a:avLst/>
          </a:prstGeom>
          <a:noFill/>
          <a:ln>
            <a:noFill/>
          </a:ln>
        </p:spPr>
        <p:txBody>
          <a:bodyPr wrap="square" rtlCol="0">
            <a:spAutoFit/>
          </a:bodyPr>
          <a:lstStyle/>
          <a:p>
            <a:pPr algn="ctr"/>
            <a:r>
              <a:rPr lang="en-US" sz="7200" b="1" dirty="0">
                <a:solidFill>
                  <a:srgbClr val="00B0F0"/>
                </a:solidFill>
                <a:latin typeface="Nexa Bold"/>
              </a:rPr>
              <a:t>Where</a:t>
            </a:r>
            <a:r>
              <a:rPr lang="en-US" sz="7200" b="1" dirty="0">
                <a:solidFill>
                  <a:schemeClr val="bg1"/>
                </a:solidFill>
                <a:latin typeface="Nexa Bold"/>
              </a:rPr>
              <a:t> We are Today?</a:t>
            </a:r>
          </a:p>
        </p:txBody>
      </p:sp>
      <p:pic>
        <p:nvPicPr>
          <p:cNvPr id="3074" name="Picture 2" descr="Image result for magnifying glass pn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5229"/>
                    </a14:imgEffect>
                    <a14:imgEffect>
                      <a14:brightnessContrast bright="41000" contrast="43000"/>
                    </a14:imgEffect>
                  </a14:imgLayer>
                </a14:imgProps>
              </a:ext>
              <a:ext uri="{28A0092B-C50C-407E-A947-70E740481C1C}">
                <a14:useLocalDpi xmlns:a14="http://schemas.microsoft.com/office/drawing/2010/main" val="0"/>
              </a:ext>
            </a:extLst>
          </a:blip>
          <a:srcRect/>
          <a:stretch>
            <a:fillRect/>
          </a:stretch>
        </p:blipFill>
        <p:spPr bwMode="auto">
          <a:xfrm rot="4722385">
            <a:off x="3044882" y="2201789"/>
            <a:ext cx="4868862" cy="486886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5737041" y="1510674"/>
            <a:ext cx="1057164" cy="3770263"/>
          </a:xfrm>
          <a:prstGeom prst="rect">
            <a:avLst/>
          </a:prstGeom>
          <a:noFill/>
        </p:spPr>
        <p:txBody>
          <a:bodyPr wrap="square" lIns="91440" tIns="45720" rIns="91440" bIns="45720">
            <a:spAutoFit/>
          </a:bodyPr>
          <a:lstStyle/>
          <a:p>
            <a:pPr algn="ctr"/>
            <a:r>
              <a:rPr lang="en-US" sz="23900" b="1" cap="none" spc="0" dirty="0">
                <a:ln w="6600">
                  <a:noFill/>
                  <a:prstDash val="solid"/>
                </a:ln>
                <a:solidFill>
                  <a:srgbClr val="FF3300"/>
                </a:solidFill>
                <a:effectLst>
                  <a:outerShdw blurRad="50800" dist="38100" dir="10800000" algn="r" rotWithShape="0">
                    <a:prstClr val="black">
                      <a:alpha val="40000"/>
                    </a:prstClr>
                  </a:outerShdw>
                </a:effectLst>
                <a:latin typeface="Berlin Sans FB Demi" panose="020E0802020502020306" pitchFamily="34" charset="0"/>
              </a:rPr>
              <a:t>?</a:t>
            </a:r>
          </a:p>
        </p:txBody>
      </p:sp>
    </p:spTree>
    <p:extLst>
      <p:ext uri="{BB962C8B-B14F-4D97-AF65-F5344CB8AC3E}">
        <p14:creationId xmlns:p14="http://schemas.microsoft.com/office/powerpoint/2010/main" val="402305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anim calcmode="lin" valueType="num">
                                      <p:cBhvr>
                                        <p:cTn id="14" dur="1000" fill="hold"/>
                                        <p:tgtEl>
                                          <p:spTgt spid="3074"/>
                                        </p:tgtEl>
                                        <p:attrNameLst>
                                          <p:attrName>ppt_x</p:attrName>
                                        </p:attrNameLst>
                                      </p:cBhvr>
                                      <p:tavLst>
                                        <p:tav tm="0">
                                          <p:val>
                                            <p:strVal val="#ppt_x"/>
                                          </p:val>
                                        </p:tav>
                                        <p:tav tm="100000">
                                          <p:val>
                                            <p:strVal val="#ppt_x"/>
                                          </p:val>
                                        </p:tav>
                                      </p:tavLst>
                                    </p:anim>
                                    <p:anim calcmode="lin" valueType="num">
                                      <p:cBhvr>
                                        <p:cTn id="15" dur="1000" fill="hold"/>
                                        <p:tgtEl>
                                          <p:spTgt spid="307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ircle: Hollow 18"/>
          <p:cNvSpPr/>
          <p:nvPr/>
        </p:nvSpPr>
        <p:spPr>
          <a:xfrm>
            <a:off x="4078237" y="1308388"/>
            <a:ext cx="4010206" cy="4010206"/>
          </a:xfrm>
          <a:prstGeom prst="donut">
            <a:avLst>
              <a:gd name="adj" fmla="val 23154"/>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cxnSp>
        <p:nvCxnSpPr>
          <p:cNvPr id="4" name="Straight Connector 3"/>
          <p:cNvCxnSpPr>
            <a:cxnSpLocks/>
            <a:stCxn id="3" idx="0"/>
            <a:endCxn id="3" idx="4"/>
          </p:cNvCxnSpPr>
          <p:nvPr/>
        </p:nvCxnSpPr>
        <p:spPr>
          <a:xfrm>
            <a:off x="6083340" y="1308388"/>
            <a:ext cx="0" cy="4010206"/>
          </a:xfrm>
          <a:prstGeom prst="line">
            <a:avLst/>
          </a:prstGeom>
          <a:ln>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cxnSpLocks/>
            <a:stCxn id="3" idx="3"/>
            <a:endCxn id="3" idx="7"/>
          </p:cNvCxnSpPr>
          <p:nvPr/>
        </p:nvCxnSpPr>
        <p:spPr>
          <a:xfrm flipV="1">
            <a:off x="4665518" y="1895669"/>
            <a:ext cx="2835644" cy="2835644"/>
          </a:xfrm>
          <a:prstGeom prst="line">
            <a:avLst/>
          </a:prstGeom>
          <a:ln>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a:stCxn id="3" idx="1"/>
            <a:endCxn id="3" idx="5"/>
          </p:cNvCxnSpPr>
          <p:nvPr/>
        </p:nvCxnSpPr>
        <p:spPr>
          <a:xfrm>
            <a:off x="4665518" y="1895669"/>
            <a:ext cx="2835644" cy="2835644"/>
          </a:xfrm>
          <a:prstGeom prst="line">
            <a:avLst/>
          </a:prstGeom>
          <a:ln>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a:stCxn id="3" idx="2"/>
            <a:endCxn id="3" idx="6"/>
          </p:cNvCxnSpPr>
          <p:nvPr/>
        </p:nvCxnSpPr>
        <p:spPr>
          <a:xfrm>
            <a:off x="4078237" y="3313491"/>
            <a:ext cx="4010206" cy="0"/>
          </a:xfrm>
          <a:prstGeom prst="line">
            <a:avLst/>
          </a:prstGeom>
          <a:ln>
            <a:solidFill>
              <a:srgbClr val="CDCDCD"/>
            </a:solidFill>
          </a:ln>
        </p:spPr>
        <p:style>
          <a:lnRef idx="1">
            <a:schemeClr val="accent1"/>
          </a:lnRef>
          <a:fillRef idx="0">
            <a:schemeClr val="accent1"/>
          </a:fillRef>
          <a:effectRef idx="0">
            <a:schemeClr val="accent1"/>
          </a:effectRef>
          <a:fontRef idx="minor">
            <a:schemeClr val="tx1"/>
          </a:fontRef>
        </p:style>
      </p:cxnSp>
      <p:sp>
        <p:nvSpPr>
          <p:cNvPr id="8" name="Freeform: Shape 51"/>
          <p:cNvSpPr/>
          <p:nvPr/>
        </p:nvSpPr>
        <p:spPr>
          <a:xfrm rot="1320000">
            <a:off x="5710206" y="3692165"/>
            <a:ext cx="2324069" cy="1555511"/>
          </a:xfrm>
          <a:custGeom>
            <a:avLst/>
            <a:gdLst>
              <a:gd name="connsiteX0" fmla="*/ 0 w 2709863"/>
              <a:gd name="connsiteY0" fmla="*/ 0 h 1813725"/>
              <a:gd name="connsiteX1" fmla="*/ 2709863 w 2709863"/>
              <a:gd name="connsiteY1" fmla="*/ 242632 h 1813725"/>
              <a:gd name="connsiteX2" fmla="*/ 2707112 w 2709863"/>
              <a:gd name="connsiteY2" fmla="*/ 297111 h 1813725"/>
              <a:gd name="connsiteX3" fmla="*/ 2104504 w 2709863"/>
              <a:gd name="connsiteY3" fmla="*/ 1738503 h 1813725"/>
              <a:gd name="connsiteX4" fmla="*/ 2036137 w 2709863"/>
              <a:gd name="connsiteY4" fmla="*/ 1813725 h 181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863" h="1813725">
                <a:moveTo>
                  <a:pt x="0" y="0"/>
                </a:moveTo>
                <a:lnTo>
                  <a:pt x="2709863" y="242632"/>
                </a:lnTo>
                <a:lnTo>
                  <a:pt x="2707112" y="297111"/>
                </a:lnTo>
                <a:cubicBezTo>
                  <a:pt x="2651805" y="841708"/>
                  <a:pt x="2434650" y="1338458"/>
                  <a:pt x="2104504" y="1738503"/>
                </a:cubicBezTo>
                <a:lnTo>
                  <a:pt x="2036137" y="1813725"/>
                </a:lnTo>
                <a:close/>
              </a:path>
            </a:pathLst>
          </a:custGeom>
          <a:solidFill>
            <a:srgbClr val="3EAA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reeform: Shape 49"/>
          <p:cNvSpPr/>
          <p:nvPr/>
        </p:nvSpPr>
        <p:spPr>
          <a:xfrm rot="300000">
            <a:off x="6083522" y="2249973"/>
            <a:ext cx="2649497" cy="2313062"/>
          </a:xfrm>
          <a:custGeom>
            <a:avLst/>
            <a:gdLst>
              <a:gd name="connsiteX0" fmla="*/ 2763589 w 3089311"/>
              <a:gd name="connsiteY0" fmla="*/ 0 h 2697028"/>
              <a:gd name="connsiteX1" fmla="*/ 2846538 w 3089311"/>
              <a:gd name="connsiteY1" fmla="*/ 172191 h 2697028"/>
              <a:gd name="connsiteX2" fmla="*/ 3089311 w 3089311"/>
              <a:gd name="connsiteY2" fmla="*/ 1374690 h 2697028"/>
              <a:gd name="connsiteX3" fmla="*/ 2846538 w 3089311"/>
              <a:gd name="connsiteY3" fmla="*/ 2577189 h 2697028"/>
              <a:gd name="connsiteX4" fmla="*/ 2788808 w 3089311"/>
              <a:gd name="connsiteY4" fmla="*/ 2697028 h 2697028"/>
              <a:gd name="connsiteX5" fmla="*/ 0 w 3089311"/>
              <a:gd name="connsiteY5" fmla="*/ 1374690 h 269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9311" h="2697028">
                <a:moveTo>
                  <a:pt x="2763589" y="0"/>
                </a:moveTo>
                <a:lnTo>
                  <a:pt x="2846538" y="172191"/>
                </a:lnTo>
                <a:cubicBezTo>
                  <a:pt x="3002865" y="541791"/>
                  <a:pt x="3089311" y="948145"/>
                  <a:pt x="3089311" y="1374690"/>
                </a:cubicBezTo>
                <a:cubicBezTo>
                  <a:pt x="3089311" y="1801235"/>
                  <a:pt x="3002865" y="2207589"/>
                  <a:pt x="2846538" y="2577189"/>
                </a:cubicBezTo>
                <a:lnTo>
                  <a:pt x="2788808" y="2697028"/>
                </a:lnTo>
                <a:lnTo>
                  <a:pt x="0" y="1374690"/>
                </a:lnTo>
                <a:close/>
              </a:path>
            </a:pathLst>
          </a:custGeom>
          <a:solidFill>
            <a:srgbClr val="3EABB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reeform: Shape 47"/>
          <p:cNvSpPr/>
          <p:nvPr/>
        </p:nvSpPr>
        <p:spPr>
          <a:xfrm rot="21420000">
            <a:off x="6027292" y="1452539"/>
            <a:ext cx="2279165" cy="1802546"/>
          </a:xfrm>
          <a:custGeom>
            <a:avLst/>
            <a:gdLst>
              <a:gd name="connsiteX0" fmla="*/ 1692957 w 2657505"/>
              <a:gd name="connsiteY0" fmla="*/ 0 h 2101767"/>
              <a:gd name="connsiteX1" fmla="*/ 1717451 w 2657505"/>
              <a:gd name="connsiteY1" fmla="*/ 18316 h 2101767"/>
              <a:gd name="connsiteX2" fmla="*/ 2645146 w 2657505"/>
              <a:gd name="connsiteY2" fmla="*/ 1557623 h 2101767"/>
              <a:gd name="connsiteX3" fmla="*/ 2657505 w 2657505"/>
              <a:gd name="connsiteY3" fmla="*/ 1638605 h 2101767"/>
              <a:gd name="connsiteX4" fmla="*/ 0 w 2657505"/>
              <a:gd name="connsiteY4" fmla="*/ 2101767 h 2101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505" h="2101767">
                <a:moveTo>
                  <a:pt x="1692957" y="0"/>
                </a:moveTo>
                <a:lnTo>
                  <a:pt x="1717451" y="18316"/>
                </a:lnTo>
                <a:cubicBezTo>
                  <a:pt x="2184170" y="403487"/>
                  <a:pt x="2519263" y="942451"/>
                  <a:pt x="2645146" y="1557623"/>
                </a:cubicBezTo>
                <a:lnTo>
                  <a:pt x="2657505" y="1638605"/>
                </a:lnTo>
                <a:lnTo>
                  <a:pt x="0" y="2101767"/>
                </a:lnTo>
                <a:close/>
              </a:path>
            </a:pathLst>
          </a:custGeom>
          <a:solidFill>
            <a:srgbClr val="69C2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Shape 86"/>
          <p:cNvSpPr/>
          <p:nvPr/>
        </p:nvSpPr>
        <p:spPr>
          <a:xfrm>
            <a:off x="3808480" y="3313490"/>
            <a:ext cx="2274859" cy="2236122"/>
          </a:xfrm>
          <a:custGeom>
            <a:avLst/>
            <a:gdLst>
              <a:gd name="connsiteX0" fmla="*/ 2652484 w 2652484"/>
              <a:gd name="connsiteY0" fmla="*/ 0 h 2607316"/>
              <a:gd name="connsiteX1" fmla="*/ 1961216 w 2652484"/>
              <a:gd name="connsiteY1" fmla="*/ 2607316 h 2607316"/>
              <a:gd name="connsiteX2" fmla="*/ 1849587 w 2652484"/>
              <a:gd name="connsiteY2" fmla="*/ 2578614 h 2607316"/>
              <a:gd name="connsiteX3" fmla="*/ 7339 w 2652484"/>
              <a:gd name="connsiteY3" fmla="*/ 544144 h 2607316"/>
              <a:gd name="connsiteX4" fmla="*/ 0 w 2652484"/>
              <a:gd name="connsiteY4" fmla="*/ 496058 h 260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484" h="2607316">
                <a:moveTo>
                  <a:pt x="2652484" y="0"/>
                </a:moveTo>
                <a:lnTo>
                  <a:pt x="1961216" y="2607316"/>
                </a:lnTo>
                <a:lnTo>
                  <a:pt x="1849587" y="2578614"/>
                </a:lnTo>
                <a:cubicBezTo>
                  <a:pt x="919592" y="2289355"/>
                  <a:pt x="205154" y="1510844"/>
                  <a:pt x="7339" y="544144"/>
                </a:cubicBezTo>
                <a:lnTo>
                  <a:pt x="0" y="496058"/>
                </a:lnTo>
                <a:close/>
              </a:path>
            </a:pathLst>
          </a:custGeom>
          <a:solidFill>
            <a:srgbClr val="2A93B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reeform: Shape 88"/>
          <p:cNvSpPr/>
          <p:nvPr/>
        </p:nvSpPr>
        <p:spPr>
          <a:xfrm rot="2400000">
            <a:off x="3957198" y="1885113"/>
            <a:ext cx="2315611" cy="1544462"/>
          </a:xfrm>
          <a:custGeom>
            <a:avLst/>
            <a:gdLst>
              <a:gd name="connsiteX0" fmla="*/ 105128 w 2700000"/>
              <a:gd name="connsiteY0" fmla="*/ 0 h 1800842"/>
              <a:gd name="connsiteX1" fmla="*/ 2700000 w 2700000"/>
              <a:gd name="connsiteY1" fmla="*/ 739664 h 1800842"/>
              <a:gd name="connsiteX2" fmla="*/ 217101 w 2700000"/>
              <a:gd name="connsiteY2" fmla="*/ 1800842 h 1800842"/>
              <a:gd name="connsiteX3" fmla="*/ 212180 w 2700000"/>
              <a:gd name="connsiteY3" fmla="*/ 1790626 h 1800842"/>
              <a:gd name="connsiteX4" fmla="*/ 0 w 2700000"/>
              <a:gd name="connsiteY4" fmla="*/ 739664 h 1800842"/>
              <a:gd name="connsiteX5" fmla="*/ 54855 w 2700000"/>
              <a:gd name="connsiteY5" fmla="*/ 195520 h 180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000" h="1800842">
                <a:moveTo>
                  <a:pt x="105128" y="0"/>
                </a:moveTo>
                <a:lnTo>
                  <a:pt x="2700000" y="739664"/>
                </a:lnTo>
                <a:lnTo>
                  <a:pt x="217101" y="1800842"/>
                </a:lnTo>
                <a:lnTo>
                  <a:pt x="212180" y="1790626"/>
                </a:lnTo>
                <a:cubicBezTo>
                  <a:pt x="75552" y="1467603"/>
                  <a:pt x="0" y="1112456"/>
                  <a:pt x="0" y="739664"/>
                </a:cubicBezTo>
                <a:cubicBezTo>
                  <a:pt x="0" y="553268"/>
                  <a:pt x="18888" y="371284"/>
                  <a:pt x="54855" y="195520"/>
                </a:cubicBezTo>
                <a:close/>
              </a:path>
            </a:pathLst>
          </a:custGeom>
          <a:solidFill>
            <a:srgbClr val="416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Freeform: Shape 90"/>
          <p:cNvSpPr/>
          <p:nvPr/>
        </p:nvSpPr>
        <p:spPr>
          <a:xfrm>
            <a:off x="3458981" y="2742749"/>
            <a:ext cx="2624359" cy="1817633"/>
          </a:xfrm>
          <a:custGeom>
            <a:avLst/>
            <a:gdLst>
              <a:gd name="connsiteX0" fmla="*/ 74713 w 3060000"/>
              <a:gd name="connsiteY0" fmla="*/ 0 h 2119359"/>
              <a:gd name="connsiteX1" fmla="*/ 3060000 w 3060000"/>
              <a:gd name="connsiteY1" fmla="*/ 665485 h 2119359"/>
              <a:gd name="connsiteX2" fmla="*/ 367060 w 3060000"/>
              <a:gd name="connsiteY2" fmla="*/ 2119359 h 2119359"/>
              <a:gd name="connsiteX3" fmla="*/ 240470 w 3060000"/>
              <a:gd name="connsiteY3" fmla="*/ 1856575 h 2119359"/>
              <a:gd name="connsiteX4" fmla="*/ 0 w 3060000"/>
              <a:gd name="connsiteY4" fmla="*/ 665485 h 2119359"/>
              <a:gd name="connsiteX5" fmla="*/ 62169 w 3060000"/>
              <a:gd name="connsiteY5" fmla="*/ 48789 h 21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000" h="2119359">
                <a:moveTo>
                  <a:pt x="74713" y="0"/>
                </a:moveTo>
                <a:lnTo>
                  <a:pt x="3060000" y="665485"/>
                </a:lnTo>
                <a:lnTo>
                  <a:pt x="367060" y="2119359"/>
                </a:lnTo>
                <a:lnTo>
                  <a:pt x="240470" y="1856575"/>
                </a:lnTo>
                <a:cubicBezTo>
                  <a:pt x="85626" y="1490482"/>
                  <a:pt x="0" y="1087983"/>
                  <a:pt x="0" y="665485"/>
                </a:cubicBezTo>
                <a:cubicBezTo>
                  <a:pt x="0" y="454236"/>
                  <a:pt x="21407" y="247987"/>
                  <a:pt x="62169" y="48789"/>
                </a:cubicBezTo>
                <a:close/>
              </a:path>
            </a:pathLst>
          </a:custGeom>
          <a:solidFill>
            <a:srgbClr val="2B85A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a:off x="4941453" y="2176561"/>
            <a:ext cx="2283773" cy="22837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solidFill>
                  <a:schemeClr val="tx1">
                    <a:lumMod val="85000"/>
                    <a:lumOff val="15000"/>
                  </a:schemeClr>
                </a:solidFill>
                <a:latin typeface="Nexa Bold"/>
              </a:rPr>
              <a:t>Present</a:t>
            </a:r>
          </a:p>
          <a:p>
            <a:pPr algn="ctr"/>
            <a:r>
              <a:rPr lang="en-IN" sz="2400" dirty="0">
                <a:solidFill>
                  <a:schemeClr val="tx1">
                    <a:lumMod val="85000"/>
                    <a:lumOff val="15000"/>
                  </a:schemeClr>
                </a:solidFill>
                <a:latin typeface="Nexa Bold"/>
              </a:rPr>
              <a:t>Scenario</a:t>
            </a:r>
          </a:p>
        </p:txBody>
      </p:sp>
      <p:cxnSp>
        <p:nvCxnSpPr>
          <p:cNvPr id="28" name="Straight Connector 27"/>
          <p:cNvCxnSpPr>
            <a:cxnSpLocks/>
          </p:cNvCxnSpPr>
          <p:nvPr/>
        </p:nvCxnSpPr>
        <p:spPr>
          <a:xfrm flipH="1" flipV="1">
            <a:off x="2721685" y="1481188"/>
            <a:ext cx="1595010" cy="326318"/>
          </a:xfrm>
          <a:prstGeom prst="line">
            <a:avLst/>
          </a:prstGeom>
          <a:ln>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flipH="1" flipV="1">
            <a:off x="2412542" y="3267681"/>
            <a:ext cx="1050749" cy="92328"/>
          </a:xfrm>
          <a:prstGeom prst="line">
            <a:avLst/>
          </a:prstGeom>
          <a:ln>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flipH="1">
            <a:off x="2666595" y="4914442"/>
            <a:ext cx="1694990" cy="290378"/>
          </a:xfrm>
          <a:prstGeom prst="line">
            <a:avLst/>
          </a:prstGeom>
          <a:ln>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flipH="1">
            <a:off x="7984095" y="1493735"/>
            <a:ext cx="1684136" cy="502508"/>
          </a:xfrm>
          <a:prstGeom prst="line">
            <a:avLst/>
          </a:prstGeom>
          <a:ln>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H="1">
            <a:off x="8726021" y="3544327"/>
            <a:ext cx="1149067" cy="0"/>
          </a:xfrm>
          <a:prstGeom prst="line">
            <a:avLst/>
          </a:prstGeom>
          <a:ln>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flipH="1" flipV="1">
            <a:off x="7778327" y="4861575"/>
            <a:ext cx="1604569" cy="733344"/>
          </a:xfrm>
          <a:prstGeom prst="line">
            <a:avLst/>
          </a:prstGeom>
          <a:ln>
            <a:solidFill>
              <a:srgbClr val="CDCDCD"/>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57531" y="1160214"/>
            <a:ext cx="2471767" cy="584775"/>
          </a:xfrm>
          <a:prstGeom prst="rect">
            <a:avLst/>
          </a:prstGeom>
          <a:noFill/>
        </p:spPr>
        <p:txBody>
          <a:bodyPr wrap="square" rtlCol="0">
            <a:spAutoFit/>
          </a:bodyPr>
          <a:lstStyle/>
          <a:p>
            <a:r>
              <a:rPr lang="en-IN" sz="1600" spc="300" dirty="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Accountability Crisis</a:t>
            </a:r>
          </a:p>
        </p:txBody>
      </p:sp>
      <p:sp>
        <p:nvSpPr>
          <p:cNvPr id="35" name="TextBox 34"/>
          <p:cNvSpPr txBox="1"/>
          <p:nvPr/>
        </p:nvSpPr>
        <p:spPr>
          <a:xfrm>
            <a:off x="184619" y="2975293"/>
            <a:ext cx="2313420" cy="584775"/>
          </a:xfrm>
          <a:prstGeom prst="rect">
            <a:avLst/>
          </a:prstGeom>
          <a:noFill/>
        </p:spPr>
        <p:txBody>
          <a:bodyPr wrap="square" rtlCol="0">
            <a:spAutoFit/>
          </a:bodyPr>
          <a:lstStyle/>
          <a:p>
            <a:r>
              <a:rPr lang="en-IN" sz="1600" spc="300" dirty="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Improper Documentation</a:t>
            </a:r>
          </a:p>
        </p:txBody>
      </p:sp>
      <p:sp>
        <p:nvSpPr>
          <p:cNvPr id="38" name="TextBox 37"/>
          <p:cNvSpPr txBox="1"/>
          <p:nvPr/>
        </p:nvSpPr>
        <p:spPr>
          <a:xfrm>
            <a:off x="799469" y="5041574"/>
            <a:ext cx="2313420" cy="584775"/>
          </a:xfrm>
          <a:prstGeom prst="rect">
            <a:avLst/>
          </a:prstGeom>
          <a:noFill/>
        </p:spPr>
        <p:txBody>
          <a:bodyPr wrap="square" rtlCol="0">
            <a:spAutoFit/>
          </a:bodyPr>
          <a:lstStyle/>
          <a:p>
            <a:r>
              <a:rPr lang="en-IN" sz="1600" spc="300" dirty="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Lack of Automation</a:t>
            </a:r>
          </a:p>
        </p:txBody>
      </p:sp>
      <p:sp>
        <p:nvSpPr>
          <p:cNvPr id="39" name="TextBox 38"/>
          <p:cNvSpPr txBox="1"/>
          <p:nvPr/>
        </p:nvSpPr>
        <p:spPr>
          <a:xfrm>
            <a:off x="9418124" y="5594919"/>
            <a:ext cx="2027917" cy="584775"/>
          </a:xfrm>
          <a:prstGeom prst="rect">
            <a:avLst/>
          </a:prstGeom>
          <a:noFill/>
        </p:spPr>
        <p:txBody>
          <a:bodyPr wrap="square" rtlCol="0">
            <a:spAutoFit/>
          </a:bodyPr>
          <a:lstStyle/>
          <a:p>
            <a:r>
              <a:rPr lang="en-IN" sz="1600" spc="300" dirty="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Lack of Data Analysis</a:t>
            </a:r>
          </a:p>
        </p:txBody>
      </p:sp>
      <p:sp>
        <p:nvSpPr>
          <p:cNvPr id="40" name="TextBox 39"/>
          <p:cNvSpPr txBox="1"/>
          <p:nvPr/>
        </p:nvSpPr>
        <p:spPr>
          <a:xfrm>
            <a:off x="9979465" y="3313011"/>
            <a:ext cx="2027917" cy="338554"/>
          </a:xfrm>
          <a:prstGeom prst="rect">
            <a:avLst/>
          </a:prstGeom>
          <a:noFill/>
        </p:spPr>
        <p:txBody>
          <a:bodyPr wrap="square" rtlCol="0">
            <a:spAutoFit/>
          </a:bodyPr>
          <a:lstStyle/>
          <a:p>
            <a:r>
              <a:rPr lang="en-IN" sz="1600" spc="300" dirty="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Not Strategic</a:t>
            </a:r>
          </a:p>
        </p:txBody>
      </p:sp>
      <p:sp>
        <p:nvSpPr>
          <p:cNvPr id="41" name="TextBox 40"/>
          <p:cNvSpPr txBox="1"/>
          <p:nvPr/>
        </p:nvSpPr>
        <p:spPr>
          <a:xfrm>
            <a:off x="9668231" y="1105380"/>
            <a:ext cx="2339149" cy="584775"/>
          </a:xfrm>
          <a:prstGeom prst="rect">
            <a:avLst/>
          </a:prstGeom>
          <a:noFill/>
        </p:spPr>
        <p:txBody>
          <a:bodyPr wrap="square" rtlCol="0">
            <a:spAutoFit/>
          </a:bodyPr>
          <a:lstStyle/>
          <a:p>
            <a:r>
              <a:rPr lang="en-IN" sz="1600" spc="300" dirty="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Lack of Process Up-gradation</a:t>
            </a:r>
          </a:p>
        </p:txBody>
      </p:sp>
    </p:spTree>
    <p:extLst>
      <p:ext uri="{BB962C8B-B14F-4D97-AF65-F5344CB8AC3E}">
        <p14:creationId xmlns:p14="http://schemas.microsoft.com/office/powerpoint/2010/main" val="4634033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7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1200"/>
                            </p:stCondLst>
                            <p:childTnLst>
                              <p:par>
                                <p:cTn id="22" presetID="22" presetClass="entr" presetSubtype="4"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170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par>
                          <p:cTn id="29" fill="hold">
                            <p:stCondLst>
                              <p:cond delay="22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2700"/>
                            </p:stCondLst>
                            <p:childTnLst>
                              <p:par>
                                <p:cTn id="36" presetID="22" presetClass="entr" presetSubtype="4"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childTnLst>
                          </p:cTn>
                        </p:par>
                        <p:par>
                          <p:cTn id="39" fill="hold">
                            <p:stCondLst>
                              <p:cond delay="32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par>
                          <p:cTn id="43" fill="hold">
                            <p:stCondLst>
                              <p:cond delay="3700"/>
                            </p:stCondLst>
                            <p:childTnLst>
                              <p:par>
                                <p:cTn id="44" presetID="53"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par>
                          <p:cTn id="49" fill="hold">
                            <p:stCondLst>
                              <p:cond delay="4200"/>
                            </p:stCondLst>
                            <p:childTnLst>
                              <p:par>
                                <p:cTn id="50" presetID="22" presetClass="entr" presetSubtype="2"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right)">
                                      <p:cBhvr>
                                        <p:cTn id="52" dur="500"/>
                                        <p:tgtEl>
                                          <p:spTgt spid="30"/>
                                        </p:tgtEl>
                                      </p:cBhvr>
                                    </p:animEffect>
                                  </p:childTnLst>
                                </p:cTn>
                              </p:par>
                            </p:childTnLst>
                          </p:cTn>
                        </p:par>
                        <p:par>
                          <p:cTn id="53" fill="hold">
                            <p:stCondLst>
                              <p:cond delay="4700"/>
                            </p:stCondLst>
                            <p:childTnLst>
                              <p:par>
                                <p:cTn id="54" presetID="10" presetClass="entr" presetSubtype="0"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par>
                          <p:cTn id="57" fill="hold">
                            <p:stCondLst>
                              <p:cond delay="5200"/>
                            </p:stCondLst>
                            <p:childTnLst>
                              <p:par>
                                <p:cTn id="58" presetID="53" presetClass="entr" presetSubtype="16"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animEffect transition="in" filter="fade">
                                      <p:cBhvr>
                                        <p:cTn id="62" dur="500"/>
                                        <p:tgtEl>
                                          <p:spTgt spid="8"/>
                                        </p:tgtEl>
                                      </p:cBhvr>
                                    </p:animEffect>
                                  </p:childTnLst>
                                </p:cTn>
                              </p:par>
                            </p:childTnLst>
                          </p:cTn>
                        </p:par>
                        <p:par>
                          <p:cTn id="63" fill="hold">
                            <p:stCondLst>
                              <p:cond delay="5700"/>
                            </p:stCondLst>
                            <p:childTnLst>
                              <p:par>
                                <p:cTn id="64" presetID="22" presetClass="entr" presetSubtype="8"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par>
                          <p:cTn id="67" fill="hold">
                            <p:stCondLst>
                              <p:cond delay="6200"/>
                            </p:stCondLst>
                            <p:childTnLst>
                              <p:par>
                                <p:cTn id="68" presetID="10" presetClass="entr" presetSubtype="0"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par>
                          <p:cTn id="71" fill="hold">
                            <p:stCondLst>
                              <p:cond delay="6700"/>
                            </p:stCondLst>
                            <p:childTnLst>
                              <p:par>
                                <p:cTn id="72" presetID="53" presetClass="entr" presetSubtype="16" fill="hold" grpId="0" nodeType="after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500" fill="hold"/>
                                        <p:tgtEl>
                                          <p:spTgt spid="9"/>
                                        </p:tgtEl>
                                        <p:attrNameLst>
                                          <p:attrName>ppt_w</p:attrName>
                                        </p:attrNameLst>
                                      </p:cBhvr>
                                      <p:tavLst>
                                        <p:tav tm="0">
                                          <p:val>
                                            <p:fltVal val="0"/>
                                          </p:val>
                                        </p:tav>
                                        <p:tav tm="100000">
                                          <p:val>
                                            <p:strVal val="#ppt_w"/>
                                          </p:val>
                                        </p:tav>
                                      </p:tavLst>
                                    </p:anim>
                                    <p:anim calcmode="lin" valueType="num">
                                      <p:cBhvr>
                                        <p:cTn id="75" dur="500" fill="hold"/>
                                        <p:tgtEl>
                                          <p:spTgt spid="9"/>
                                        </p:tgtEl>
                                        <p:attrNameLst>
                                          <p:attrName>ppt_h</p:attrName>
                                        </p:attrNameLst>
                                      </p:cBhvr>
                                      <p:tavLst>
                                        <p:tav tm="0">
                                          <p:val>
                                            <p:fltVal val="0"/>
                                          </p:val>
                                        </p:tav>
                                        <p:tav tm="100000">
                                          <p:val>
                                            <p:strVal val="#ppt_h"/>
                                          </p:val>
                                        </p:tav>
                                      </p:tavLst>
                                    </p:anim>
                                    <p:animEffect transition="in" filter="fade">
                                      <p:cBhvr>
                                        <p:cTn id="76" dur="500"/>
                                        <p:tgtEl>
                                          <p:spTgt spid="9"/>
                                        </p:tgtEl>
                                      </p:cBhvr>
                                    </p:animEffect>
                                  </p:childTnLst>
                                </p:cTn>
                              </p:par>
                            </p:childTnLst>
                          </p:cTn>
                        </p:par>
                        <p:par>
                          <p:cTn id="77" fill="hold">
                            <p:stCondLst>
                              <p:cond delay="7200"/>
                            </p:stCondLst>
                            <p:childTnLst>
                              <p:par>
                                <p:cTn id="78" presetID="22" presetClass="entr" presetSubtype="8"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left)">
                                      <p:cBhvr>
                                        <p:cTn id="80" dur="500"/>
                                        <p:tgtEl>
                                          <p:spTgt spid="32"/>
                                        </p:tgtEl>
                                      </p:cBhvr>
                                    </p:animEffect>
                                  </p:childTnLst>
                                </p:cTn>
                              </p:par>
                            </p:childTnLst>
                          </p:cTn>
                        </p:par>
                        <p:par>
                          <p:cTn id="81" fill="hold">
                            <p:stCondLst>
                              <p:cond delay="7700"/>
                            </p:stCondLst>
                            <p:childTnLst>
                              <p:par>
                                <p:cTn id="82" presetID="10" presetClass="entr" presetSubtype="0" fill="hold" grpId="0" nodeType="after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childTnLst>
                          </p:cTn>
                        </p:par>
                        <p:par>
                          <p:cTn id="85" fill="hold">
                            <p:stCondLst>
                              <p:cond delay="8200"/>
                            </p:stCondLst>
                            <p:childTnLst>
                              <p:par>
                                <p:cTn id="86" presetID="53" presetClass="entr" presetSubtype="16"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fill="hold"/>
                                        <p:tgtEl>
                                          <p:spTgt spid="10"/>
                                        </p:tgtEl>
                                        <p:attrNameLst>
                                          <p:attrName>ppt_w</p:attrName>
                                        </p:attrNameLst>
                                      </p:cBhvr>
                                      <p:tavLst>
                                        <p:tav tm="0">
                                          <p:val>
                                            <p:fltVal val="0"/>
                                          </p:val>
                                        </p:tav>
                                        <p:tav tm="100000">
                                          <p:val>
                                            <p:strVal val="#ppt_w"/>
                                          </p:val>
                                        </p:tav>
                                      </p:tavLst>
                                    </p:anim>
                                    <p:anim calcmode="lin" valueType="num">
                                      <p:cBhvr>
                                        <p:cTn id="89" dur="500" fill="hold"/>
                                        <p:tgtEl>
                                          <p:spTgt spid="10"/>
                                        </p:tgtEl>
                                        <p:attrNameLst>
                                          <p:attrName>ppt_h</p:attrName>
                                        </p:attrNameLst>
                                      </p:cBhvr>
                                      <p:tavLst>
                                        <p:tav tm="0">
                                          <p:val>
                                            <p:fltVal val="0"/>
                                          </p:val>
                                        </p:tav>
                                        <p:tav tm="100000">
                                          <p:val>
                                            <p:strVal val="#ppt_h"/>
                                          </p:val>
                                        </p:tav>
                                      </p:tavLst>
                                    </p:anim>
                                    <p:animEffect transition="in" filter="fade">
                                      <p:cBhvr>
                                        <p:cTn id="90" dur="500"/>
                                        <p:tgtEl>
                                          <p:spTgt spid="10"/>
                                        </p:tgtEl>
                                      </p:cBhvr>
                                    </p:animEffect>
                                  </p:childTnLst>
                                </p:cTn>
                              </p:par>
                            </p:childTnLst>
                          </p:cTn>
                        </p:par>
                        <p:par>
                          <p:cTn id="91" fill="hold">
                            <p:stCondLst>
                              <p:cond delay="8700"/>
                            </p:stCondLst>
                            <p:childTnLst>
                              <p:par>
                                <p:cTn id="92" presetID="22" presetClass="entr" presetSubtype="8" fill="hold" nodeType="after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wipe(left)">
                                      <p:cBhvr>
                                        <p:cTn id="94" dur="500"/>
                                        <p:tgtEl>
                                          <p:spTgt spid="31"/>
                                        </p:tgtEl>
                                      </p:cBhvr>
                                    </p:animEffect>
                                  </p:childTnLst>
                                </p:cTn>
                              </p:par>
                            </p:childTnLst>
                          </p:cTn>
                        </p:par>
                        <p:par>
                          <p:cTn id="95" fill="hold">
                            <p:stCondLst>
                              <p:cond delay="9200"/>
                            </p:stCondLst>
                            <p:childTnLst>
                              <p:par>
                                <p:cTn id="96" presetID="10" presetClass="entr" presetSubtype="0" fill="hold" grpId="0" nodeType="after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fade">
                                      <p:cBhvr>
                                        <p:cTn id="9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34" grpId="0"/>
      <p:bldP spid="35" grpId="0"/>
      <p:bldP spid="38" grpId="0"/>
      <p:bldP spid="39" grpId="0"/>
      <p:bldP spid="40" grpId="0"/>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1745</TotalTime>
  <Words>1020</Words>
  <Application>Microsoft Office PowerPoint</Application>
  <PresentationFormat>Widescreen</PresentationFormat>
  <Paragraphs>130</Paragraphs>
  <Slides>21</Slides>
  <Notes>6</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Adobe Arabic</vt:lpstr>
      <vt:lpstr>Arial</vt:lpstr>
      <vt:lpstr>Arial Black</vt:lpstr>
      <vt:lpstr>Berlin Sans FB Demi</vt:lpstr>
      <vt:lpstr>Calibri</vt:lpstr>
      <vt:lpstr>Calibri Light</vt:lpstr>
      <vt:lpstr>Eurostile BQ</vt:lpstr>
      <vt:lpstr>Nexa Bold</vt:lpstr>
      <vt:lpstr>Nexa Light</vt:lpstr>
      <vt:lpstr>Open Sans Light</vt:lpstr>
      <vt:lpstr>Open Sans Semibold</vt:lpstr>
      <vt:lpstr>Roboto Condensed Light</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101</cp:revision>
  <dcterms:created xsi:type="dcterms:W3CDTF">2018-04-23T07:14:40Z</dcterms:created>
  <dcterms:modified xsi:type="dcterms:W3CDTF">2018-04-30T10:58:51Z</dcterms:modified>
</cp:coreProperties>
</file>